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2" r:id="rId5"/>
    <p:sldId id="264" r:id="rId6"/>
    <p:sldId id="265" r:id="rId7"/>
    <p:sldId id="266" r:id="rId8"/>
    <p:sldId id="269" r:id="rId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 varScale="1">
        <p:scale>
          <a:sx n="67" d="100"/>
          <a:sy n="67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19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6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8/27/2020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8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22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033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97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9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9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4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2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66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06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bellpropertymanagement.com/blog/2014/02/17/condo-hoa-board-meetings-drafting-agenda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affic-sign-directory-training-80876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ripal.org/2013/05/leadership-is-geriatrics-competency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ozefina_Topalli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rategiclearner.wordpress.com/2014/09/26/on-leadership-and-succession-planning-avoiding-costly-mistakes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Wikimedia_Strategic_Planning_logo.sv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ta.stackoverflow.com/questions/291017/april-2015-community-moderator-election-results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D36D47-40B7-494B-B249-3CBA333DE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374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37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AF3C9-4162-42E2-B02C-B35DE2472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0531" y="438150"/>
            <a:ext cx="5274860" cy="2390775"/>
          </a:xfrm>
        </p:spPr>
        <p:txBody>
          <a:bodyPr anchor="b">
            <a:normAutofit/>
          </a:bodyPr>
          <a:lstStyle/>
          <a:p>
            <a:r>
              <a:rPr lang="en-US" sz="5600" dirty="0"/>
              <a:t>GFWC LEADS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E3202-9DD3-448E-9894-013C1FD4D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212" y="3598387"/>
            <a:ext cx="4770217" cy="2390775"/>
          </a:xfrm>
        </p:spPr>
        <p:txBody>
          <a:bodyPr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/>
              <a:t>Training Elected Officers and Community Service Programs Chairs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43518-42A6-4944-B7E1-10B371166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677" y="1831846"/>
            <a:ext cx="3220279" cy="3194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B2DE71-7133-4C14-A126-3238D8BF4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627" y="1765171"/>
            <a:ext cx="3220279" cy="319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8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77AC-25B9-4EEF-8C8C-6A58028FA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77BF-F797-41B2-9B59-AD07E9B5C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Meiryo" panose="020B0604030504040204" pitchFamily="34" charset="-128"/>
              <a:buChar char="◈"/>
            </a:pPr>
            <a:r>
              <a:rPr lang="en-US" sz="2400" dirty="0"/>
              <a:t>Types &amp; Tips for Training</a:t>
            </a:r>
          </a:p>
          <a:p>
            <a:pPr marL="285750" indent="-285750">
              <a:buFont typeface="Meiryo" panose="020B0604030504040204" pitchFamily="34" charset="-128"/>
              <a:buChar char="◈"/>
            </a:pPr>
            <a:r>
              <a:rPr lang="en-US" sz="2400" dirty="0"/>
              <a:t>Specifics for GFWC Club Officers</a:t>
            </a:r>
          </a:p>
          <a:p>
            <a:pPr marL="285750" indent="-285750">
              <a:buFont typeface="Meiryo" panose="020B0604030504040204" pitchFamily="34" charset="-128"/>
              <a:buChar char="◈"/>
            </a:pPr>
            <a:r>
              <a:rPr lang="en-US" sz="2400" dirty="0"/>
              <a:t>Specifics for GFWC Community Service Program Chair </a:t>
            </a:r>
          </a:p>
          <a:p>
            <a:pPr marL="285750" indent="-285750">
              <a:buFont typeface="Meiryo" panose="020B0604030504040204" pitchFamily="34" charset="-128"/>
              <a:buChar char="◈"/>
            </a:pPr>
            <a:r>
              <a:rPr lang="en-US" sz="2400" dirty="0"/>
              <a:t>Succession Planning</a:t>
            </a:r>
          </a:p>
          <a:p>
            <a:pPr marL="285750" indent="-285750">
              <a:buFont typeface="Meiryo" panose="020B0604030504040204" pitchFamily="34" charset="-128"/>
              <a:buChar char="◈"/>
            </a:pPr>
            <a:r>
              <a:rPr lang="en-US" sz="2400" dirty="0"/>
              <a:t>Strategic Planning 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8FD69E-15B9-4360-BAD6-4D000C1D7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9100" y="352425"/>
            <a:ext cx="4619625" cy="1604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DAF050-CA15-41EA-A2DC-2E837F1F7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0091" y="5285868"/>
            <a:ext cx="1309139" cy="129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4769-123C-4BBA-AAC2-0C55B395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4000" dirty="0"/>
              <a:t>Types &amp; Tips of training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E551D-1FBC-4480-9066-534D99B1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35485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 Expert versus facilitation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 Tips 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 </a:t>
            </a:r>
            <a:r>
              <a:rPr lang="en-US" sz="1800" i="0" dirty="0">
                <a:solidFill>
                  <a:schemeClr val="tx1"/>
                </a:solidFill>
                <a:latin typeface="&amp;quot"/>
              </a:rPr>
              <a:t>Make your objective(s) clear – agenda </a:t>
            </a:r>
            <a:r>
              <a:rPr lang="en-US" i="0" dirty="0">
                <a:solidFill>
                  <a:schemeClr val="tx1"/>
                </a:solidFill>
              </a:rPr>
              <a:t>    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 Consider who is invited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 Stick to your schedule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 Take no hostages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Start on time, end on time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Ban technology</a:t>
            </a:r>
          </a:p>
          <a:p>
            <a:pPr marL="2263140" lvl="5" indent="-342900">
              <a:buFont typeface="+mj-lt"/>
              <a:buAutoNum type="arabicPeriod"/>
            </a:pPr>
            <a:r>
              <a:rPr lang="en-US" i="0" dirty="0">
                <a:solidFill>
                  <a:schemeClr val="tx1"/>
                </a:solidFill>
              </a:rPr>
              <a:t>Follow up – Evaluations</a:t>
            </a:r>
          </a:p>
          <a:p>
            <a:pPr marL="342900" lvl="4" indent="-342900">
              <a:buFont typeface="+mj-lt"/>
              <a:buAutoNum type="arabicPeriod"/>
            </a:pPr>
            <a:endParaRPr lang="en-US" b="1" i="0" dirty="0"/>
          </a:p>
        </p:txBody>
      </p:sp>
      <p:pic>
        <p:nvPicPr>
          <p:cNvPr id="5" name="Picture 4" descr="A close up of a street sign on a pole&#10;&#10;Description automatically generated">
            <a:extLst>
              <a:ext uri="{FF2B5EF4-FFF2-40B4-BE49-F238E27FC236}">
                <a16:creationId xmlns:a16="http://schemas.microsoft.com/office/drawing/2014/main" id="{E7D0F0FD-B82E-430B-890C-74D1B3C2E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97211" y="2771775"/>
            <a:ext cx="3172036" cy="2240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BAF511-317F-4D8D-A3F8-3C0397B7E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6919" y="5190297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06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3443-AF33-46AA-9091-9CA54BAC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Specifics for Club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280CC-C6A2-416A-B26F-55D1DA7AE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0239" y="1787489"/>
            <a:ext cx="4537711" cy="4628291"/>
          </a:xfrm>
        </p:spPr>
        <p:txBody>
          <a:bodyPr>
            <a:normAutofit fontScale="25000" lnSpcReduction="20000"/>
          </a:bodyPr>
          <a:lstStyle/>
          <a:p>
            <a:pPr marL="685800" lvl="4" indent="-685800">
              <a:buFont typeface="Wingdings" panose="05000000000000000000" pitchFamily="2" charset="2"/>
              <a:buChar char="v"/>
            </a:pPr>
            <a:endParaRPr lang="en-US" sz="5600" b="1" i="0" dirty="0">
              <a:solidFill>
                <a:schemeClr val="tx1"/>
              </a:solidFill>
            </a:endParaRPr>
          </a:p>
          <a:p>
            <a:pPr marL="685800" lvl="4" indent="-685800">
              <a:buFont typeface="Wingdings" panose="05000000000000000000" pitchFamily="2" charset="2"/>
              <a:buChar char="v"/>
            </a:pPr>
            <a:r>
              <a:rPr lang="en-US" sz="6400" b="1" i="0" dirty="0">
                <a:solidFill>
                  <a:schemeClr val="tx1"/>
                </a:solidFill>
              </a:rPr>
              <a:t>Ice Breaker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Responsibilities - By- Laws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Budget – Expense Reports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Parliamentary Procedure Motion 	form - anyone      but President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Standing Rules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Reports - President - Leadership &amp; Fundraising,  1st VP - Membership,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6400" b="1" dirty="0">
                <a:solidFill>
                  <a:schemeClr val="tx1"/>
                </a:solidFill>
              </a:rPr>
              <a:t>2nd VP - Reporting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17AA2-F739-4526-A5B5-7FFECB5BF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0289" y="2047875"/>
            <a:ext cx="4469143" cy="4048126"/>
          </a:xfrm>
        </p:spPr>
        <p:txBody>
          <a:bodyPr>
            <a:normAutofit fontScale="25000" lnSpcReduction="20000"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400" b="1" dirty="0"/>
              <a:t>Strategic Plan - assign an officer to lead 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400" b="1" dirty="0"/>
              <a:t>Succession Planning: Suggest have each officer 	find a club member to    	partner with and  show 	them  "the ropes" after 	that officer learns 	them. 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400" b="1" dirty="0"/>
              <a:t>Resources GFWC yearbook - LEADSHIP 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400" b="1" dirty="0"/>
              <a:t>Questions </a:t>
            </a:r>
          </a:p>
          <a:p>
            <a:endParaRPr lang="en-US" sz="1600" dirty="0"/>
          </a:p>
        </p:txBody>
      </p:sp>
      <p:pic>
        <p:nvPicPr>
          <p:cNvPr id="9" name="Picture 8" descr="A close up of a street sign on a pole&#10;&#10;Description automatically generated">
            <a:extLst>
              <a:ext uri="{FF2B5EF4-FFF2-40B4-BE49-F238E27FC236}">
                <a16:creationId xmlns:a16="http://schemas.microsoft.com/office/drawing/2014/main" id="{D719DBA0-6C93-4517-ABA2-D5CC4246A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623" y="147376"/>
            <a:ext cx="2464019" cy="1781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2E5906-0245-42C2-9845-B999F1FC0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810" y="5446720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3443-AF33-46AA-9091-9CA54BAC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Specifics for CSP Chairs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280CC-C6A2-416A-B26F-55D1DA7AE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0240" y="2143125"/>
            <a:ext cx="4966334" cy="4272655"/>
          </a:xfrm>
        </p:spPr>
        <p:txBody>
          <a:bodyPr>
            <a:noAutofit/>
          </a:bodyPr>
          <a:lstStyle/>
          <a:p>
            <a:pPr marL="685800" lvl="4" indent="-685800"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chemeClr val="tx1"/>
                </a:solidFill>
              </a:rPr>
              <a:t>Ice Breaker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Responsibilities review handout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Budget - Expense 	Reports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Parliamentary Procedure -  Motion form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17AA2-F739-4526-A5B5-7FFECB5BF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86574" y="2143125"/>
            <a:ext cx="3804235" cy="3952876"/>
          </a:xfrm>
        </p:spPr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Standing Rules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 Meeting tips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 Plan of Work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</a:rPr>
              <a:t> Partnerships   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2400" b="1" dirty="0"/>
              <a:t>Questions </a:t>
            </a:r>
          </a:p>
          <a:p>
            <a:endParaRPr lang="en-US" sz="1600" dirty="0"/>
          </a:p>
        </p:txBody>
      </p:sp>
      <p:pic>
        <p:nvPicPr>
          <p:cNvPr id="6" name="Picture 5" descr="A person sitting at a table&#10;&#10;Description automatically generated">
            <a:extLst>
              <a:ext uri="{FF2B5EF4-FFF2-40B4-BE49-F238E27FC236}">
                <a16:creationId xmlns:a16="http://schemas.microsoft.com/office/drawing/2014/main" id="{F6AF43ED-4DEB-4E57-9D31-3E7DE9BC6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3946" y="261119"/>
            <a:ext cx="1694544" cy="2218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2BCDF7-FCDF-4DDF-860E-5080775E0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823" y="5052927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8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4769-123C-4BBA-AAC2-0C55B395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Succession Planning</a:t>
            </a:r>
            <a:r>
              <a:rPr lang="en-US" sz="4000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E551D-1FBC-4480-9066-534D99B1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35485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b="1" i="0" dirty="0"/>
              <a:t>Officers – find a member who you believe has the skills that will compliment the office and invite them for coffee or an adult beverage. </a:t>
            </a:r>
          </a:p>
          <a:p>
            <a:pPr marL="342900" lvl="4" indent="-342900">
              <a:buFont typeface="Wingdings" panose="05000000000000000000" pitchFamily="2" charset="2"/>
              <a:buChar char="v"/>
            </a:pPr>
            <a:r>
              <a:rPr lang="en-US" sz="1800" b="1" i="0" dirty="0"/>
              <a:t>CPS chairs – find a committee member who has a passion for your projects and work with them as a potential leader for next year or a current co-chair. </a:t>
            </a:r>
          </a:p>
          <a:p>
            <a:pPr marL="342900" lvl="4" indent="-342900">
              <a:buFont typeface="Wingdings" panose="05000000000000000000" pitchFamily="2" charset="2"/>
              <a:buChar char="v"/>
            </a:pPr>
            <a:r>
              <a:rPr lang="en-US" sz="1800" b="1" i="0" dirty="0"/>
              <a:t>Start the conversation – sometimes all it takes it the “ask”. </a:t>
            </a:r>
          </a:p>
          <a:p>
            <a:pPr marL="342900" lvl="4" indent="-342900">
              <a:buFont typeface="Wingdings" panose="05000000000000000000" pitchFamily="2" charset="2"/>
              <a:buChar char="v"/>
            </a:pPr>
            <a:r>
              <a:rPr lang="en-US" sz="1800" b="1" dirty="0"/>
              <a:t>Critical to success of your club longevity </a:t>
            </a:r>
            <a:endParaRPr lang="en-US" sz="1800" b="1" i="0" dirty="0"/>
          </a:p>
        </p:txBody>
      </p:sp>
      <p:pic>
        <p:nvPicPr>
          <p:cNvPr id="5" name="Picture 4" descr="A close up of a plate of food&#10;&#10;Description automatically generated">
            <a:extLst>
              <a:ext uri="{FF2B5EF4-FFF2-40B4-BE49-F238E27FC236}">
                <a16:creationId xmlns:a16="http://schemas.microsoft.com/office/drawing/2014/main" id="{9071B589-3388-4A3D-B344-5EDFCEE8B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7385" y="169151"/>
            <a:ext cx="2059618" cy="19774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441E70-4326-4D62-932A-6429A1EDE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760" y="5117219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2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4769-123C-4BBA-AAC2-0C55B395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Strategic Planning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E551D-1FBC-4480-9066-534D99B1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35485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2400" b="1" dirty="0"/>
              <a:t>Leadership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i="0" dirty="0"/>
              <a:t> Membership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 Finances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i="0" dirty="0"/>
              <a:t> Governance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 Community Outreach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 Communications – Internal &amp; External </a:t>
            </a:r>
            <a:endParaRPr lang="en-US" sz="2400" b="1" i="0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280DBB4-EECA-4F6A-9687-6A7C2174B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"/>
            <a:ext cx="2536833" cy="205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5869BA-FDBF-4AAA-A81D-7CBF0B8BF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991" y="5117219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7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4769-123C-4BBA-AAC2-0C55B395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“</a:t>
            </a:r>
            <a:r>
              <a:rPr lang="en-US" sz="4400" dirty="0"/>
              <a:t>Hats off to Leadership”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E551D-1FBC-4480-9066-534D99B1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354854"/>
          </a:xfrm>
        </p:spPr>
        <p:txBody>
          <a:bodyPr>
            <a:normAutofit/>
          </a:bodyPr>
          <a:lstStyle/>
          <a:p>
            <a:pPr algn="ctr"/>
            <a:r>
              <a:rPr lang="en-US" sz="3200" b="1" i="0" dirty="0"/>
              <a:t>GFWC LEADERS are </a:t>
            </a:r>
          </a:p>
          <a:p>
            <a:pPr algn="ctr"/>
            <a:r>
              <a:rPr lang="en-US" sz="3200" b="1" i="0" dirty="0"/>
              <a:t>the BEST in the WORLD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sz="3200" b="1" dirty="0"/>
          </a:p>
          <a:p>
            <a:pPr algn="ctr"/>
            <a:endParaRPr lang="en-US" sz="3200" b="1" i="0" dirty="0"/>
          </a:p>
          <a:p>
            <a:pPr algn="ctr"/>
            <a:r>
              <a:rPr lang="en-US" sz="3200" b="1" i="0" dirty="0"/>
              <a:t> HATS OFF TO THE 2020 LEADERS!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A35DA0-8B1D-4661-9B8D-2ADF1F5ED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3437" y="3296053"/>
            <a:ext cx="2525225" cy="2276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6EE612-A949-48CE-9EF2-97EE756A3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2957" y="5368569"/>
            <a:ext cx="130465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4219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324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Meiryo</vt:lpstr>
      <vt:lpstr>&amp;quot</vt:lpstr>
      <vt:lpstr>Corbel</vt:lpstr>
      <vt:lpstr>Wingdings</vt:lpstr>
      <vt:lpstr>SketchLinesVTI</vt:lpstr>
      <vt:lpstr>GFWC LEADS 2020</vt:lpstr>
      <vt:lpstr>Agenda </vt:lpstr>
      <vt:lpstr> Types &amp; Tips of training </vt:lpstr>
      <vt:lpstr>Specifics for Club Officers</vt:lpstr>
      <vt:lpstr>Specifics for CSP Chairs</vt:lpstr>
      <vt:lpstr> Succession Planning </vt:lpstr>
      <vt:lpstr> Strategic Planning </vt:lpstr>
      <vt:lpstr> “Hats off to Leadership”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GFWC LEADS 2020</dc:title>
  <dc:creator>Diane Degaetano</dc:creator>
  <cp:lastModifiedBy>Diane Degaetano</cp:lastModifiedBy>
  <cp:revision>19</cp:revision>
  <cp:lastPrinted>2020-08-22T13:58:42Z</cp:lastPrinted>
  <dcterms:created xsi:type="dcterms:W3CDTF">2020-08-15T18:38:03Z</dcterms:created>
  <dcterms:modified xsi:type="dcterms:W3CDTF">2020-08-27T17:40:32Z</dcterms:modified>
</cp:coreProperties>
</file>