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26"/>
  </p:notesMasterIdLst>
  <p:sldIdLst>
    <p:sldId id="256" r:id="rId2"/>
    <p:sldId id="258" r:id="rId3"/>
    <p:sldId id="260" r:id="rId4"/>
    <p:sldId id="259" r:id="rId5"/>
    <p:sldId id="266" r:id="rId6"/>
    <p:sldId id="267" r:id="rId7"/>
    <p:sldId id="270" r:id="rId8"/>
    <p:sldId id="271" r:id="rId9"/>
    <p:sldId id="268" r:id="rId10"/>
    <p:sldId id="272" r:id="rId11"/>
    <p:sldId id="273" r:id="rId12"/>
    <p:sldId id="269" r:id="rId13"/>
    <p:sldId id="274" r:id="rId14"/>
    <p:sldId id="275" r:id="rId15"/>
    <p:sldId id="276" r:id="rId16"/>
    <p:sldId id="261" r:id="rId17"/>
    <p:sldId id="262" r:id="rId18"/>
    <p:sldId id="264" r:id="rId19"/>
    <p:sldId id="263" r:id="rId20"/>
    <p:sldId id="277" r:id="rId21"/>
    <p:sldId id="278" r:id="rId22"/>
    <p:sldId id="279" r:id="rId23"/>
    <p:sldId id="280" r:id="rId24"/>
    <p:sldId id="25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D2E2D8-390D-44AC-B19B-BC781120EA57}" v="43" dt="2020-08-23T17:46:43.635"/>
    <p1510:client id="{55B9B6A9-FA98-4425-91A9-13730AC0C6B9}" v="114" dt="2020-08-23T17:26:47.850"/>
    <p1510:client id="{5BE3A458-C8EB-4854-A279-67B295340997}" v="217" dt="2020-08-23T01:58:12.257"/>
    <p1510:client id="{7EED8B22-AE4A-4857-88B3-8CD068FAB5DA}" v="1425" dt="2020-08-23T02:27:53.569"/>
    <p1510:client id="{82EB4F47-EF8E-4841-88B5-588ABB2B54D6}" v="418" dt="2020-08-21T18:37:25.233"/>
    <p1510:client id="{8CC8EEDD-E449-4673-B072-C87639AA5E0A}" v="8" dt="2020-08-23T01:38:37.554"/>
    <p1510:client id="{8E93C452-6086-49A1-B7CA-65705E6B9E6A}" v="1" dt="2020-08-23T17:35:00.947"/>
    <p1510:client id="{96BFE84A-B5A3-4B5B-9CD5-C3AB308FC67F}" v="2" dt="2020-08-23T00:17:01.955"/>
    <p1510:client id="{9C87963C-89FE-4AB0-8B4A-B3681FBCB334}" v="79" dt="2020-08-23T00:51:04.151"/>
    <p1510:client id="{A4A7D861-E4FA-4D3E-B1DD-A01010A9E5C9}" v="25" dt="2020-08-23T00:38:37.201"/>
    <p1510:client id="{AC11E460-C1F2-4A7A-9FFC-32DE4DD74B22}" v="31" dt="2020-08-23T18:28:37.742"/>
    <p1510:client id="{AFD13752-9529-4E51-A1D7-E642B0572DD0}" v="108" dt="2020-08-23T18:50:56.502"/>
    <p1510:client id="{C5ACCDAA-AF83-43E9-8B37-75DA44D87E59}" v="11" dt="2020-08-23T01:42:16.399"/>
    <p1510:client id="{D558DD6D-D4F1-4DD4-9722-1F9F1883B35B}" v="60" dt="2020-08-23T01:37:43.167"/>
    <p1510:client id="{EAED0C9A-0B50-4399-A1A9-599F52EECCF9}" v="1066" dt="2020-08-23T01:24:06.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31B07E-C126-4E25-825F-DE57ABE17F95}" type="datetimeFigureOut">
              <a:rPr lang="en-US"/>
              <a:t>8/24/2020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0C8C5B-1F71-45F7-AE88-3D3C06495320}" type="slidenum">
              <a:rPr lang="en-US"/>
              <a:t>‹#›</a:t>
            </a:fld>
            <a:endParaRPr lang="en-US"/>
          </a:p>
        </p:txBody>
      </p:sp>
    </p:spTree>
    <p:extLst>
      <p:ext uri="{BB962C8B-B14F-4D97-AF65-F5344CB8AC3E}">
        <p14:creationId xmlns:p14="http://schemas.microsoft.com/office/powerpoint/2010/main" val="33158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5B9F2F7-960A-49AF-86B2-E6F29DEB2165}"/>
              </a:ext>
            </a:extLst>
          </p:cNvPr>
          <p:cNvSpPr>
            <a:spLocks noGrp="1" noChangeArrowheads="1"/>
          </p:cNvSpPr>
          <p:nvPr>
            <p:ph type="sldNum" sz="quarter" idx="5"/>
          </p:nvPr>
        </p:nvSpPr>
        <p:spPr>
          <a:ln/>
        </p:spPr>
        <p:txBody>
          <a:bodyPr/>
          <a:lstStyle/>
          <a:p>
            <a:fld id="{E54AAD20-3362-4ADF-B830-42C0D9E1446D}" type="slidenum">
              <a:rPr lang="en-US" altLang="en-US"/>
              <a:pPr/>
              <a:t>6</a:t>
            </a:fld>
            <a:endParaRPr lang="en-US" altLang="en-US"/>
          </a:p>
        </p:txBody>
      </p:sp>
      <p:sp>
        <p:nvSpPr>
          <p:cNvPr id="8194" name="Rectangle 2">
            <a:extLst>
              <a:ext uri="{FF2B5EF4-FFF2-40B4-BE49-F238E27FC236}">
                <a16:creationId xmlns:a16="http://schemas.microsoft.com/office/drawing/2014/main" id="{2F411A2E-7C83-4A41-A4C4-5A004D56BE61}"/>
              </a:ext>
            </a:extLst>
          </p:cNvPr>
          <p:cNvSpPr>
            <a:spLocks noGrp="1" noRot="1" noChangeAspect="1" noChangeArrowheads="1" noTextEdit="1"/>
          </p:cNvSpPr>
          <p:nvPr>
            <p:ph type="sldImg"/>
          </p:nvPr>
        </p:nvSpPr>
        <p:spPr>
          <a:xfrm>
            <a:off x="381000" y="685800"/>
            <a:ext cx="6096000" cy="3429000"/>
          </a:xfrm>
          <a:ln/>
        </p:spPr>
      </p:sp>
      <p:sp>
        <p:nvSpPr>
          <p:cNvPr id="8195" name="Rectangle 3">
            <a:extLst>
              <a:ext uri="{FF2B5EF4-FFF2-40B4-BE49-F238E27FC236}">
                <a16:creationId xmlns:a16="http://schemas.microsoft.com/office/drawing/2014/main" id="{DC2AFF60-6586-4429-9D45-72F318FAE2C2}"/>
              </a:ext>
            </a:extLst>
          </p:cNvPr>
          <p:cNvSpPr>
            <a:spLocks noGrp="1" noChangeArrowheads="1"/>
          </p:cNvSpPr>
          <p:nvPr>
            <p:ph type="body" idx="1"/>
          </p:nvPr>
        </p:nvSpPr>
        <p:spPr/>
        <p:txBody>
          <a:bodyPr/>
          <a:lstStyle/>
          <a:p>
            <a:r>
              <a:rPr lang="en-US" altLang="en-US"/>
              <a:t>While many of us don’t live in a congested city such as Atlanta, we do have to think about other problems – such as smoke stacks of Savannah.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549B5B2-9D8E-49B9-AC09-3964F4B46F9E}"/>
              </a:ext>
            </a:extLst>
          </p:cNvPr>
          <p:cNvSpPr>
            <a:spLocks noGrp="1" noChangeArrowheads="1"/>
          </p:cNvSpPr>
          <p:nvPr>
            <p:ph type="sldNum" sz="quarter" idx="5"/>
          </p:nvPr>
        </p:nvSpPr>
        <p:spPr>
          <a:ln/>
        </p:spPr>
        <p:txBody>
          <a:bodyPr/>
          <a:lstStyle/>
          <a:p>
            <a:fld id="{C46E352B-6F24-43CA-83D5-6033FBB69A23}" type="slidenum">
              <a:rPr lang="en-US" altLang="en-US"/>
              <a:pPr/>
              <a:t>7</a:t>
            </a:fld>
            <a:endParaRPr lang="en-US" altLang="en-US"/>
          </a:p>
        </p:txBody>
      </p:sp>
      <p:sp>
        <p:nvSpPr>
          <p:cNvPr id="10242" name="Rectangle 2">
            <a:extLst>
              <a:ext uri="{FF2B5EF4-FFF2-40B4-BE49-F238E27FC236}">
                <a16:creationId xmlns:a16="http://schemas.microsoft.com/office/drawing/2014/main" id="{B606AB49-5F0C-4F3B-9852-6037069FCB3D}"/>
              </a:ext>
            </a:extLst>
          </p:cNvPr>
          <p:cNvSpPr>
            <a:spLocks noGrp="1" noRot="1" noChangeAspect="1" noChangeArrowheads="1" noTextEdit="1"/>
          </p:cNvSpPr>
          <p:nvPr>
            <p:ph type="sldImg"/>
          </p:nvPr>
        </p:nvSpPr>
        <p:spPr>
          <a:xfrm>
            <a:off x="381000" y="685800"/>
            <a:ext cx="6096000" cy="3429000"/>
          </a:xfrm>
          <a:ln/>
        </p:spPr>
      </p:sp>
      <p:sp>
        <p:nvSpPr>
          <p:cNvPr id="10243" name="Rectangle 3">
            <a:extLst>
              <a:ext uri="{FF2B5EF4-FFF2-40B4-BE49-F238E27FC236}">
                <a16:creationId xmlns:a16="http://schemas.microsoft.com/office/drawing/2014/main" id="{78B8B0AD-92A3-4CBF-89B2-70EF4350BC03}"/>
              </a:ext>
            </a:extLst>
          </p:cNvPr>
          <p:cNvSpPr>
            <a:spLocks noGrp="1" noChangeArrowheads="1"/>
          </p:cNvSpPr>
          <p:nvPr>
            <p:ph type="body" idx="1"/>
          </p:nvPr>
        </p:nvSpPr>
        <p:spPr/>
        <p:txBody>
          <a:bodyPr/>
          <a:lstStyle/>
          <a:p>
            <a:r>
              <a:rPr lang="en-US" altLang="en-US"/>
              <a:t>Often we think it is inconvenient to carpool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78837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88101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7144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t>8/24/2020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10973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1480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80848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5291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716870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09208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64183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94035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020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60633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31435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37604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17057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16239119"/>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stateoftheair.org/health-risk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https://www.gfwc.org/wp-content/uploads/2020/07/environment-csp-FINAL.jpg" TargetMode="Externa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https://www.gfwc.org/wp-content/uploads/2020/07/environment-csp-FINAL.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dot.ga.gov/DS/Travel/AdoptHwy" TargetMode="External"/><Relationship Id="rId2" Type="http://schemas.openxmlformats.org/officeDocument/2006/relationships/hyperlink" Target="mailto:landscape@dot.ga.gov?subject=AdoptAHwy" TargetMode="External"/><Relationship Id="rId1" Type="http://schemas.openxmlformats.org/officeDocument/2006/relationships/slideLayout" Target="../slideLayouts/slideLayout2.xml"/><Relationship Id="rId5" Type="http://schemas.openxmlformats.org/officeDocument/2006/relationships/image" Target="https://www.gfwc.org/wp-content/uploads/2020/07/environment-csp-FINAL.jpg" TargetMode="Externa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adoptastream.georgia.gov/organization/about-georgia-adopt-stream-0" TargetMode="External"/><Relationship Id="rId1" Type="http://schemas.openxmlformats.org/officeDocument/2006/relationships/slideLayout" Target="../slideLayouts/slideLayout2.xml"/><Relationship Id="rId4" Type="http://schemas.openxmlformats.org/officeDocument/2006/relationships/image" Target="https://www.gfwc.org/wp-content/uploads/2020/07/environment-csp-FINAL.jp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https://www.gfwc.org/wp-content/uploads/2020/07/environment-csp-FINAL.jpg" TargetMode="External"/><Relationship Id="rId3" Type="http://schemas.openxmlformats.org/officeDocument/2006/relationships/hyperlink" Target="https://static1.squarespace.com/static/5c361f2fec4eb7166c0d6773/t/5d67ead3e0d47900019d8150/1567091412225/LitterinAmerica_FactSheet_CostsofLittering.pdf" TargetMode="External"/><Relationship Id="rId7" Type="http://schemas.openxmlformats.org/officeDocument/2006/relationships/image" Target="../media/image6.jpeg"/><Relationship Id="rId2" Type="http://schemas.openxmlformats.org/officeDocument/2006/relationships/hyperlink" Target="https://docs.google.com/spreadsheets/d/1YtPAVz33qSa7pZrFGgVRajgOeM1T0gHUbXV8fTrheVY/edit#gid=0" TargetMode="External"/><Relationship Id="rId1" Type="http://schemas.openxmlformats.org/officeDocument/2006/relationships/slideLayout" Target="../slideLayouts/slideLayout2.xml"/><Relationship Id="rId6" Type="http://schemas.openxmlformats.org/officeDocument/2006/relationships/hyperlink" Target="https://www3.epa.gov/airnow/aqi_brochure_02_14.pdf" TargetMode="External"/><Relationship Id="rId5" Type="http://schemas.openxmlformats.org/officeDocument/2006/relationships/hyperlink" Target="http://agr.georgia.gov/community-farmers-markets.aspx" TargetMode="External"/><Relationship Id="rId4" Type="http://schemas.openxmlformats.org/officeDocument/2006/relationships/hyperlink" Target="https://www.keepgeorgiabeautiful.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gacommuteoptions.com/" TargetMode="External"/><Relationship Id="rId2" Type="http://schemas.openxmlformats.org/officeDocument/2006/relationships/hyperlink" Target="https://airgeorgia.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https://www.gfwc.org/wp-content/uploads/2020/07/environment-csp-FINAL.jp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86503" y="1285196"/>
            <a:ext cx="9607160" cy="2779429"/>
          </a:xfrm>
        </p:spPr>
        <p:txBody>
          <a:bodyPr vert="horz" lIns="91440" tIns="45720" rIns="91440" bIns="45720" rtlCol="0">
            <a:normAutofit/>
          </a:bodyPr>
          <a:lstStyle/>
          <a:p>
            <a:pPr algn="ctr"/>
            <a:r>
              <a:rPr lang="en-US" sz="7200"/>
              <a:t>ENVIRONMENT COMMUNITY SERVICE PROGRAM</a:t>
            </a:r>
          </a:p>
        </p:txBody>
      </p:sp>
      <p:sp>
        <p:nvSpPr>
          <p:cNvPr id="3" name="Subtitle 2"/>
          <p:cNvSpPr>
            <a:spLocks noGrp="1"/>
          </p:cNvSpPr>
          <p:nvPr>
            <p:ph type="subTitle" idx="1"/>
          </p:nvPr>
        </p:nvSpPr>
        <p:spPr>
          <a:xfrm>
            <a:off x="1286503" y="4064626"/>
            <a:ext cx="9607159" cy="1476235"/>
          </a:xfrm>
        </p:spPr>
        <p:txBody>
          <a:bodyPr vert="horz" lIns="91440" tIns="45720" rIns="91440" bIns="45720" rtlCol="0">
            <a:normAutofit/>
          </a:bodyPr>
          <a:lstStyle/>
          <a:p>
            <a:pPr algn="ctr">
              <a:buFont typeface="Wingdings 3" panose="05040102010807070707" pitchFamily="18" charset="2"/>
              <a:buChar char=""/>
            </a:pPr>
            <a:endParaRPr lang="en-US" sz="1500">
              <a:solidFill>
                <a:srgbClr val="FFFFFF"/>
              </a:solidFill>
            </a:endParaRPr>
          </a:p>
          <a:p>
            <a:pPr algn="ctr">
              <a:buFont typeface="Wingdings 3" panose="05040102010807070707" pitchFamily="18" charset="2"/>
              <a:buChar char=""/>
            </a:pPr>
            <a:r>
              <a:rPr lang="en-US" sz="1500">
                <a:solidFill>
                  <a:srgbClr val="FFFFFF"/>
                </a:solidFill>
              </a:rPr>
              <a:t>JULIE BATES, CHAIRMAN</a:t>
            </a:r>
          </a:p>
          <a:p>
            <a:pPr algn="ctr">
              <a:buFont typeface="Wingdings 3" panose="05040102010807070707" pitchFamily="18" charset="2"/>
              <a:buChar char=""/>
            </a:pPr>
            <a:r>
              <a:rPr lang="en-US" sz="1500">
                <a:solidFill>
                  <a:srgbClr val="FFFFFF"/>
                </a:solidFill>
              </a:rPr>
              <a:t>JUDINE B. HEARD, CO-CHAIRMAN</a:t>
            </a:r>
          </a:p>
          <a:p>
            <a:pPr algn="ctr">
              <a:buFont typeface="Wingdings 3" panose="05040102010807070707" pitchFamily="18" charset="2"/>
              <a:buChar char=""/>
            </a:pPr>
            <a:r>
              <a:rPr lang="en-US" sz="1500">
                <a:solidFill>
                  <a:srgbClr val="FFFFFF"/>
                </a:solidFill>
              </a:rPr>
              <a:t>Environment@GFWCGeorgia.org</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FFCF7C-1E9C-4B39-950C-94BA3C0122DB}"/>
              </a:ext>
            </a:extLst>
          </p:cNvPr>
          <p:cNvSpPr txBox="1"/>
          <p:nvPr/>
        </p:nvSpPr>
        <p:spPr>
          <a:xfrm>
            <a:off x="920945" y="480659"/>
            <a:ext cx="6790758" cy="3551723"/>
          </a:xfrm>
          <a:prstGeom prst="rect">
            <a:avLst/>
          </a:prstGeom>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a:lnSpc>
                <a:spcPct val="90000"/>
              </a:lnSpc>
              <a:spcBef>
                <a:spcPct val="0"/>
              </a:spcBef>
              <a:spcAft>
                <a:spcPts val="600"/>
              </a:spcAft>
            </a:pPr>
            <a:r>
              <a:rPr lang="en-US" sz="6000" b="1" kern="1200">
                <a:solidFill>
                  <a:schemeClr val="tx2"/>
                </a:solidFill>
                <a:latin typeface="+mj-lt"/>
                <a:ea typeface="+mj-ea"/>
                <a:cs typeface="+mj-cs"/>
              </a:rPr>
              <a:t>ENVIRONMENT</a:t>
            </a:r>
            <a:r>
              <a:rPr lang="en-US" sz="6000" b="1">
                <a:solidFill>
                  <a:schemeClr val="tx2"/>
                </a:solidFill>
                <a:latin typeface="+mj-lt"/>
                <a:ea typeface="+mj-ea"/>
                <a:cs typeface="+mj-cs"/>
              </a:rPr>
              <a:t> </a:t>
            </a:r>
            <a:endParaRPr lang="en-US" sz="6000" kern="1200">
              <a:solidFill>
                <a:schemeClr val="tx2"/>
              </a:solidFill>
              <a:latin typeface="+mj-lt"/>
              <a:ea typeface="+mj-ea"/>
              <a:cs typeface="Calibri Light"/>
            </a:endParaRPr>
          </a:p>
          <a:p>
            <a:pPr algn="ctr">
              <a:lnSpc>
                <a:spcPct val="90000"/>
              </a:lnSpc>
              <a:spcBef>
                <a:spcPct val="0"/>
              </a:spcBef>
              <a:spcAft>
                <a:spcPts val="600"/>
              </a:spcAft>
            </a:pPr>
            <a:r>
              <a:rPr lang="en-US" sz="6000" b="1" kern="1200">
                <a:solidFill>
                  <a:schemeClr val="tx2"/>
                </a:solidFill>
                <a:latin typeface="+mj-lt"/>
                <a:ea typeface="+mj-ea"/>
                <a:cs typeface="+mj-cs"/>
              </a:rPr>
              <a:t>CHALLENGE PROJECT</a:t>
            </a:r>
            <a:endParaRPr lang="en-US" sz="6000" b="1" kern="1200">
              <a:solidFill>
                <a:schemeClr val="tx2"/>
              </a:solidFill>
              <a:latin typeface="+mj-lt"/>
              <a:ea typeface="+mj-ea"/>
              <a:cs typeface="Calibri Light"/>
            </a:endParaRPr>
          </a:p>
          <a:p>
            <a:pPr algn="ctr">
              <a:lnSpc>
                <a:spcPct val="90000"/>
              </a:lnSpc>
              <a:spcBef>
                <a:spcPct val="0"/>
              </a:spcBef>
              <a:spcAft>
                <a:spcPts val="600"/>
              </a:spcAft>
            </a:pPr>
            <a:r>
              <a:rPr lang="en-US" sz="6000" b="1">
                <a:solidFill>
                  <a:schemeClr val="tx2"/>
                </a:solidFill>
                <a:latin typeface="+mj-lt"/>
                <a:ea typeface="+mj-ea"/>
                <a:cs typeface="Calibri Light"/>
              </a:rPr>
              <a:t>2020  -  2022</a:t>
            </a:r>
          </a:p>
        </p:txBody>
      </p:sp>
      <p:sp>
        <p:nvSpPr>
          <p:cNvPr id="3" name="TextBox 2">
            <a:extLst>
              <a:ext uri="{FF2B5EF4-FFF2-40B4-BE49-F238E27FC236}">
                <a16:creationId xmlns:a16="http://schemas.microsoft.com/office/drawing/2014/main" id="{A3A23565-E783-4AC1-9F0E-E76B85D84348}"/>
              </a:ext>
            </a:extLst>
          </p:cNvPr>
          <p:cNvSpPr txBox="1"/>
          <p:nvPr/>
        </p:nvSpPr>
        <p:spPr>
          <a:xfrm>
            <a:off x="416768" y="4321498"/>
            <a:ext cx="811452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Reduce, Reuse,</a:t>
            </a:r>
            <a:r>
              <a:rPr lang="en-US" sz="3200">
                <a:cs typeface="Calibri"/>
              </a:rPr>
              <a:t> </a:t>
            </a:r>
            <a:r>
              <a:rPr lang="en-US" sz="3200" b="1">
                <a:cs typeface="Calibri"/>
              </a:rPr>
              <a:t>Repurpose, &amp; Recycle</a:t>
            </a:r>
          </a:p>
        </p:txBody>
      </p:sp>
      <p:sp>
        <p:nvSpPr>
          <p:cNvPr id="4" name="TextBox 3">
            <a:extLst>
              <a:ext uri="{FF2B5EF4-FFF2-40B4-BE49-F238E27FC236}">
                <a16:creationId xmlns:a16="http://schemas.microsoft.com/office/drawing/2014/main" id="{AB6DA5FE-C702-4305-A792-F10E72587E74}"/>
              </a:ext>
            </a:extLst>
          </p:cNvPr>
          <p:cNvSpPr txBox="1"/>
          <p:nvPr/>
        </p:nvSpPr>
        <p:spPr>
          <a:xfrm>
            <a:off x="1843334" y="5181548"/>
            <a:ext cx="504084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Best Reduce Plastic Project</a:t>
            </a:r>
          </a:p>
        </p:txBody>
      </p:sp>
      <p:pic>
        <p:nvPicPr>
          <p:cNvPr id="5" name="Picture 5" descr="A close up of a logo&#10;&#10;Description automatically generated">
            <a:extLst>
              <a:ext uri="{FF2B5EF4-FFF2-40B4-BE49-F238E27FC236}">
                <a16:creationId xmlns:a16="http://schemas.microsoft.com/office/drawing/2014/main" id="{A915CCE1-7059-40C1-9AB9-750161F21F34}"/>
              </a:ext>
            </a:extLst>
          </p:cNvPr>
          <p:cNvPicPr>
            <a:picLocks noChangeAspect="1"/>
          </p:cNvPicPr>
          <p:nvPr/>
        </p:nvPicPr>
        <p:blipFill>
          <a:blip r:embed="rId2"/>
          <a:stretch>
            <a:fillRect/>
          </a:stretch>
        </p:blipFill>
        <p:spPr>
          <a:xfrm>
            <a:off x="8488908" y="1680434"/>
            <a:ext cx="3186752" cy="4247760"/>
          </a:xfrm>
          <a:prstGeom prst="rect">
            <a:avLst/>
          </a:prstGeom>
        </p:spPr>
      </p:pic>
    </p:spTree>
    <p:extLst>
      <p:ext uri="{BB962C8B-B14F-4D97-AF65-F5344CB8AC3E}">
        <p14:creationId xmlns:p14="http://schemas.microsoft.com/office/powerpoint/2010/main" val="4172197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76D5E6-8F52-4720-88D1-F212AF1AC287}"/>
              </a:ext>
            </a:extLst>
          </p:cNvPr>
          <p:cNvSpPr txBox="1"/>
          <p:nvPr/>
        </p:nvSpPr>
        <p:spPr>
          <a:xfrm>
            <a:off x="770965" y="528918"/>
            <a:ext cx="9047662"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Create, build, and produce something reusable from anything plastic (bags, bottles, etc.). The more plastic used, the more points will be awarded; so tally the amount collected and utilized. The final product should be documented through photographs from beginning to end. Clubs will submit their best Reduce Plastic Project and attach five pictures by the January 25th reporting deadline to the Environment online report. Certificates will be awarded each year to a first, second, and third place winner.     Make something of value that can be used.</a:t>
            </a:r>
            <a:endParaRPr lang="en-US" sz="2000">
              <a:cs typeface="Calibri"/>
            </a:endParaRPr>
          </a:p>
        </p:txBody>
      </p:sp>
      <p:pic>
        <p:nvPicPr>
          <p:cNvPr id="3" name="Picture 3" descr="A close up of a bird&#10;&#10;Description automatically generated">
            <a:extLst>
              <a:ext uri="{FF2B5EF4-FFF2-40B4-BE49-F238E27FC236}">
                <a16:creationId xmlns:a16="http://schemas.microsoft.com/office/drawing/2014/main" id="{D87E1995-05C8-457F-AD70-3FC48050E388}"/>
              </a:ext>
            </a:extLst>
          </p:cNvPr>
          <p:cNvPicPr>
            <a:picLocks noChangeAspect="1"/>
          </p:cNvPicPr>
          <p:nvPr/>
        </p:nvPicPr>
        <p:blipFill>
          <a:blip r:embed="rId2"/>
          <a:stretch>
            <a:fillRect/>
          </a:stretch>
        </p:blipFill>
        <p:spPr>
          <a:xfrm>
            <a:off x="835959" y="4099672"/>
            <a:ext cx="2505635" cy="1930773"/>
          </a:xfrm>
          <a:prstGeom prst="rect">
            <a:avLst/>
          </a:prstGeom>
        </p:spPr>
      </p:pic>
      <p:pic>
        <p:nvPicPr>
          <p:cNvPr id="4" name="Picture 4" descr="A picture containing indoor, photo, toy, sitting&#10;&#10;Description automatically generated">
            <a:extLst>
              <a:ext uri="{FF2B5EF4-FFF2-40B4-BE49-F238E27FC236}">
                <a16:creationId xmlns:a16="http://schemas.microsoft.com/office/drawing/2014/main" id="{B4A280D8-4785-4A9A-BE72-2D8D304FA3AE}"/>
              </a:ext>
            </a:extLst>
          </p:cNvPr>
          <p:cNvPicPr>
            <a:picLocks noChangeAspect="1"/>
          </p:cNvPicPr>
          <p:nvPr/>
        </p:nvPicPr>
        <p:blipFill>
          <a:blip r:embed="rId3"/>
          <a:stretch>
            <a:fillRect/>
          </a:stretch>
        </p:blipFill>
        <p:spPr>
          <a:xfrm>
            <a:off x="3765176" y="4075583"/>
            <a:ext cx="3379694" cy="1943092"/>
          </a:xfrm>
          <a:prstGeom prst="rect">
            <a:avLst/>
          </a:prstGeom>
        </p:spPr>
      </p:pic>
      <p:pic>
        <p:nvPicPr>
          <p:cNvPr id="5" name="Picture 5" descr="A picture containing mug, holding, person, table&#10;&#10;Description automatically generated">
            <a:extLst>
              <a:ext uri="{FF2B5EF4-FFF2-40B4-BE49-F238E27FC236}">
                <a16:creationId xmlns:a16="http://schemas.microsoft.com/office/drawing/2014/main" id="{9D8EB0EE-90D3-43FB-B6DE-F3168B09878D}"/>
              </a:ext>
            </a:extLst>
          </p:cNvPr>
          <p:cNvPicPr>
            <a:picLocks noChangeAspect="1"/>
          </p:cNvPicPr>
          <p:nvPr/>
        </p:nvPicPr>
        <p:blipFill>
          <a:blip r:embed="rId4"/>
          <a:stretch>
            <a:fillRect/>
          </a:stretch>
        </p:blipFill>
        <p:spPr>
          <a:xfrm>
            <a:off x="7566212" y="4099649"/>
            <a:ext cx="3379694" cy="1930818"/>
          </a:xfrm>
          <a:prstGeom prst="rect">
            <a:avLst/>
          </a:prstGeom>
        </p:spPr>
      </p:pic>
    </p:spTree>
    <p:extLst>
      <p:ext uri="{BB962C8B-B14F-4D97-AF65-F5344CB8AC3E}">
        <p14:creationId xmlns:p14="http://schemas.microsoft.com/office/powerpoint/2010/main" val="1378562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6C497-6D1C-43C8-BD01-02C98413A773}"/>
              </a:ext>
            </a:extLst>
          </p:cNvPr>
          <p:cNvSpPr txBox="1"/>
          <p:nvPr/>
        </p:nvSpPr>
        <p:spPr>
          <a:xfrm>
            <a:off x="623517" y="880682"/>
            <a:ext cx="911215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Jane Goodall stated:</a:t>
            </a:r>
          </a:p>
          <a:p>
            <a:r>
              <a:rPr lang="en-US"/>
              <a:t>"You cannot get through a single day without having an impact on the world around you.   What you do makes a difference and you have to  decide what kind of difference you want to make."</a:t>
            </a:r>
          </a:p>
          <a:p>
            <a:endParaRPr lang="en-US"/>
          </a:p>
          <a:p>
            <a:r>
              <a:rPr lang="en-US"/>
              <a:t>Our presentation breaks down this CSP as World Resources (Air, Land, and Water), Sustainability Lifestyle, Wildlife and Domesticated Animals, and Nature and Beautification.</a:t>
            </a:r>
          </a:p>
          <a:p>
            <a:endParaRPr lang="en-US"/>
          </a:p>
          <a:p>
            <a:r>
              <a:rPr lang="en-US"/>
              <a:t>The environment is where you can make a difference.</a:t>
            </a:r>
          </a:p>
        </p:txBody>
      </p:sp>
      <p:sp>
        <p:nvSpPr>
          <p:cNvPr id="3" name="TextBox 2">
            <a:extLst>
              <a:ext uri="{FF2B5EF4-FFF2-40B4-BE49-F238E27FC236}">
                <a16:creationId xmlns:a16="http://schemas.microsoft.com/office/drawing/2014/main" id="{083BB52D-CC2C-43DF-AD14-8394F9AFD3C7}"/>
              </a:ext>
            </a:extLst>
          </p:cNvPr>
          <p:cNvSpPr txBox="1"/>
          <p:nvPr/>
        </p:nvSpPr>
        <p:spPr>
          <a:xfrm>
            <a:off x="4858871" y="5423647"/>
            <a:ext cx="779930" cy="369332"/>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4" name="Picture 4" descr="Bees working on a honeycomb">
            <a:extLst>
              <a:ext uri="{FF2B5EF4-FFF2-40B4-BE49-F238E27FC236}">
                <a16:creationId xmlns:a16="http://schemas.microsoft.com/office/drawing/2014/main" id="{1B104361-0239-403D-B452-F04DFF45E533}"/>
              </a:ext>
            </a:extLst>
          </p:cNvPr>
          <p:cNvPicPr>
            <a:picLocks noChangeAspect="1"/>
          </p:cNvPicPr>
          <p:nvPr/>
        </p:nvPicPr>
        <p:blipFill>
          <a:blip r:embed="rId2"/>
          <a:stretch>
            <a:fillRect/>
          </a:stretch>
        </p:blipFill>
        <p:spPr>
          <a:xfrm>
            <a:off x="4078941" y="4313027"/>
            <a:ext cx="2743199" cy="1997124"/>
          </a:xfrm>
          <a:prstGeom prst="rect">
            <a:avLst/>
          </a:prstGeom>
        </p:spPr>
      </p:pic>
    </p:spTree>
    <p:extLst>
      <p:ext uri="{BB962C8B-B14F-4D97-AF65-F5344CB8AC3E}">
        <p14:creationId xmlns:p14="http://schemas.microsoft.com/office/powerpoint/2010/main" val="2928853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C82765F-F91F-45F6-85DD-765A1BA38BB3}"/>
              </a:ext>
            </a:extLst>
          </p:cNvPr>
          <p:cNvSpPr>
            <a:spLocks noGrp="1" noChangeArrowheads="1"/>
          </p:cNvSpPr>
          <p:nvPr>
            <p:ph type="title"/>
          </p:nvPr>
        </p:nvSpPr>
        <p:spPr/>
        <p:txBody>
          <a:bodyPr>
            <a:normAutofit/>
          </a:bodyPr>
          <a:lstStyle/>
          <a:p>
            <a:r>
              <a:rPr lang="en-US" altLang="en-US">
                <a:solidFill>
                  <a:srgbClr val="4A7242"/>
                </a:solidFill>
              </a:rPr>
              <a:t>Focus of Three Areas of Environment </a:t>
            </a:r>
            <a:br>
              <a:rPr lang="en-US" altLang="en-US">
                <a:solidFill>
                  <a:srgbClr val="4A7242"/>
                </a:solidFill>
              </a:rPr>
            </a:br>
            <a:endParaRPr lang="en-US" altLang="en-US">
              <a:solidFill>
                <a:srgbClr val="4A7242"/>
              </a:solidFill>
            </a:endParaRPr>
          </a:p>
        </p:txBody>
      </p:sp>
      <p:sp>
        <p:nvSpPr>
          <p:cNvPr id="5123" name="Rectangle 3">
            <a:extLst>
              <a:ext uri="{FF2B5EF4-FFF2-40B4-BE49-F238E27FC236}">
                <a16:creationId xmlns:a16="http://schemas.microsoft.com/office/drawing/2014/main" id="{C362996D-89D2-4A10-A2BF-6A6D8B13E94F}"/>
              </a:ext>
            </a:extLst>
          </p:cNvPr>
          <p:cNvSpPr>
            <a:spLocks noGrp="1" noChangeArrowheads="1"/>
          </p:cNvSpPr>
          <p:nvPr>
            <p:ph idx="1"/>
          </p:nvPr>
        </p:nvSpPr>
        <p:spPr>
          <a:xfrm>
            <a:off x="4641336" y="2011680"/>
            <a:ext cx="6789044" cy="3766185"/>
          </a:xfrm>
        </p:spPr>
        <p:txBody>
          <a:bodyPr vert="horz" lIns="91440" tIns="45720" rIns="91440" bIns="45720" rtlCol="0" anchor="t">
            <a:normAutofit/>
          </a:bodyPr>
          <a:lstStyle/>
          <a:p>
            <a:pPr>
              <a:buNone/>
            </a:pPr>
            <a:endParaRPr lang="en-US"/>
          </a:p>
          <a:p>
            <a:pPr marL="0" indent="0">
              <a:buNone/>
            </a:pPr>
            <a:r>
              <a:rPr lang="en-US" dirty="0"/>
              <a:t> </a:t>
            </a:r>
            <a:r>
              <a:rPr lang="en-US" b="1" dirty="0"/>
              <a:t>Air</a:t>
            </a:r>
            <a:endParaRPr lang="en-US" b="1" dirty="0">
              <a:cs typeface="Calibri Light"/>
            </a:endParaRPr>
          </a:p>
          <a:p>
            <a:pPr marL="0" indent="0">
              <a:buNone/>
            </a:pPr>
            <a:endParaRPr lang="en-US" b="1">
              <a:cs typeface="Calibri Light"/>
            </a:endParaRPr>
          </a:p>
          <a:p>
            <a:pPr marL="0" indent="0">
              <a:buNone/>
            </a:pPr>
            <a:r>
              <a:rPr lang="en-US" b="1" dirty="0"/>
              <a:t> Land</a:t>
            </a:r>
            <a:endParaRPr lang="en-US" b="1" dirty="0">
              <a:cs typeface="Calibri Light"/>
            </a:endParaRPr>
          </a:p>
          <a:p>
            <a:pPr marL="0" indent="0">
              <a:buNone/>
            </a:pPr>
            <a:endParaRPr lang="en-US" altLang="en-US" b="1">
              <a:cs typeface="Calibri Light"/>
            </a:endParaRPr>
          </a:p>
          <a:p>
            <a:pPr marL="0" indent="0">
              <a:buNone/>
            </a:pPr>
            <a:r>
              <a:rPr lang="en-US" altLang="en-US" b="1" dirty="0"/>
              <a:t> Water </a:t>
            </a:r>
            <a:endParaRPr lang="en-US" altLang="en-US" b="1" dirty="0">
              <a:cs typeface="Calibri Light"/>
            </a:endParaRPr>
          </a:p>
        </p:txBody>
      </p:sp>
      <p:pic>
        <p:nvPicPr>
          <p:cNvPr id="5124" name="Picture 4">
            <a:extLst>
              <a:ext uri="{FF2B5EF4-FFF2-40B4-BE49-F238E27FC236}">
                <a16:creationId xmlns:a16="http://schemas.microsoft.com/office/drawing/2014/main" id="{B0C55185-0739-46D4-9D2A-A1F0FC00CB6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799051" y="2104216"/>
            <a:ext cx="3383936" cy="3383936"/>
          </a:xfrm>
          <a:prstGeom prst="rect">
            <a:avLst/>
          </a:prstGeom>
          <a:noFill/>
          <a:extLst>
            <a:ext uri="{909E8E84-426E-40DD-AFC4-6F175D3DCCD1}">
              <a14:hiddenFill xmlns:a14="http://schemas.microsoft.com/office/drawing/2010/main">
                <a:solidFill>
                  <a:srgbClr val="FFFFFF"/>
                </a:solidFill>
              </a14:hiddenFill>
            </a:ext>
          </a:extLst>
        </p:spPr>
      </p:pic>
      <p:sp>
        <p:nvSpPr>
          <p:cNvPr id="5125" name="Rectangle 5">
            <a:extLst>
              <a:ext uri="{FF2B5EF4-FFF2-40B4-BE49-F238E27FC236}">
                <a16:creationId xmlns:a16="http://schemas.microsoft.com/office/drawing/2014/main" id="{1776C4DB-D6C2-4DB6-9A11-067D2D2639B3}"/>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Tree>
    <p:extLst>
      <p:ext uri="{BB962C8B-B14F-4D97-AF65-F5344CB8AC3E}">
        <p14:creationId xmlns:p14="http://schemas.microsoft.com/office/powerpoint/2010/main" val="3460492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A07BA3D-DA71-43F8-B087-8F29F02972E4}"/>
              </a:ext>
            </a:extLst>
          </p:cNvPr>
          <p:cNvSpPr>
            <a:spLocks noGrp="1" noChangeArrowheads="1"/>
          </p:cNvSpPr>
          <p:nvPr>
            <p:ph type="title"/>
          </p:nvPr>
        </p:nvSpPr>
        <p:spPr/>
        <p:txBody>
          <a:bodyPr/>
          <a:lstStyle/>
          <a:p>
            <a:r>
              <a:rPr lang="en-US" altLang="en-US"/>
              <a:t>Air</a:t>
            </a:r>
          </a:p>
        </p:txBody>
      </p:sp>
      <p:sp>
        <p:nvSpPr>
          <p:cNvPr id="6147" name="Rectangle 3">
            <a:extLst>
              <a:ext uri="{FF2B5EF4-FFF2-40B4-BE49-F238E27FC236}">
                <a16:creationId xmlns:a16="http://schemas.microsoft.com/office/drawing/2014/main" id="{CE1A1655-985C-433C-BF42-947710A34D14}"/>
              </a:ext>
            </a:extLst>
          </p:cNvPr>
          <p:cNvSpPr>
            <a:spLocks noGrp="1" noChangeArrowheads="1"/>
          </p:cNvSpPr>
          <p:nvPr>
            <p:ph idx="1"/>
          </p:nvPr>
        </p:nvSpPr>
        <p:spPr>
          <a:xfrm>
            <a:off x="677334" y="1671544"/>
            <a:ext cx="8596668" cy="3880773"/>
          </a:xfrm>
        </p:spPr>
        <p:txBody>
          <a:bodyPr/>
          <a:lstStyle/>
          <a:p>
            <a:pPr>
              <a:lnSpc>
                <a:spcPct val="90000"/>
              </a:lnSpc>
            </a:pPr>
            <a:r>
              <a:rPr lang="en-US" altLang="en-US" sz="2400">
                <a:solidFill>
                  <a:srgbClr val="000000"/>
                </a:solidFill>
                <a:latin typeface="Aeonik"/>
              </a:rPr>
              <a:t>Clean air is essential for our planet and the health of all of us.  </a:t>
            </a:r>
          </a:p>
          <a:p>
            <a:pPr>
              <a:lnSpc>
                <a:spcPct val="90000"/>
              </a:lnSpc>
            </a:pPr>
            <a:r>
              <a:rPr lang="en-US" altLang="en-US" sz="2400"/>
              <a:t>We depend on the air we breathe, yet the air is filed with hazardous contaminants, making it more difficult to enjoy and potential health problems.</a:t>
            </a:r>
          </a:p>
          <a:p>
            <a:pPr>
              <a:lnSpc>
                <a:spcPct val="90000"/>
              </a:lnSpc>
            </a:pPr>
            <a:r>
              <a:rPr lang="en-US" altLang="en-US" sz="2400"/>
              <a:t>There are two types of air pollutions dominate in the U.S. - ozone and particle pollution.*  </a:t>
            </a:r>
          </a:p>
          <a:p>
            <a:pPr>
              <a:lnSpc>
                <a:spcPct val="90000"/>
              </a:lnSpc>
            </a:pPr>
            <a:r>
              <a:rPr lang="en-US" altLang="en-US" sz="2400"/>
              <a:t>Air is important to our animals, including the Monarch butterfly.</a:t>
            </a:r>
          </a:p>
          <a:p>
            <a:pPr>
              <a:lnSpc>
                <a:spcPct val="90000"/>
              </a:lnSpc>
            </a:pPr>
            <a:endParaRPr lang="en-US" altLang="en-US" sz="2400"/>
          </a:p>
          <a:p>
            <a:pPr>
              <a:lnSpc>
                <a:spcPct val="90000"/>
              </a:lnSpc>
              <a:buFontTx/>
              <a:buNone/>
            </a:pPr>
            <a:endParaRPr lang="en-US" altLang="en-US" sz="2400"/>
          </a:p>
          <a:p>
            <a:pPr>
              <a:lnSpc>
                <a:spcPct val="90000"/>
              </a:lnSpc>
              <a:buFontTx/>
              <a:buNone/>
            </a:pPr>
            <a:endParaRPr lang="en-US" altLang="en-US" sz="800"/>
          </a:p>
          <a:p>
            <a:pPr>
              <a:lnSpc>
                <a:spcPct val="90000"/>
              </a:lnSpc>
              <a:buFontTx/>
              <a:buNone/>
            </a:pPr>
            <a:endParaRPr lang="en-US" altLang="en-US" sz="800"/>
          </a:p>
          <a:p>
            <a:pPr>
              <a:lnSpc>
                <a:spcPct val="90000"/>
              </a:lnSpc>
              <a:buNone/>
            </a:pPr>
            <a:r>
              <a:rPr lang="en-US" altLang="en-US" sz="800"/>
              <a:t>Source:  American Lung Association - </a:t>
            </a:r>
            <a:r>
              <a:rPr lang="en-US" altLang="en-US" sz="800">
                <a:hlinkClick r:id="rId3"/>
              </a:rPr>
              <a:t>http://www.stateoftheair.org/health-risks/</a:t>
            </a:r>
            <a:r>
              <a:rPr lang="en-US" altLang="en-US" sz="2400"/>
              <a:t> </a:t>
            </a:r>
          </a:p>
          <a:p>
            <a:pPr>
              <a:lnSpc>
                <a:spcPct val="90000"/>
              </a:lnSpc>
              <a:buFontTx/>
              <a:buNone/>
            </a:pPr>
            <a:endParaRPr lang="en-US" altLang="en-US" sz="2800"/>
          </a:p>
        </p:txBody>
      </p:sp>
      <p:sp>
        <p:nvSpPr>
          <p:cNvPr id="6149" name="Rectangle 5">
            <a:extLst>
              <a:ext uri="{FF2B5EF4-FFF2-40B4-BE49-F238E27FC236}">
                <a16:creationId xmlns:a16="http://schemas.microsoft.com/office/drawing/2014/main" id="{7F635B64-AAB2-4C84-8267-CBD952362F75}"/>
              </a:ext>
            </a:extLst>
          </p:cNvPr>
          <p:cNvSpPr>
            <a:spLocks noChangeArrowheads="1"/>
          </p:cNvSpPr>
          <p:nvPr/>
        </p:nvSpPr>
        <p:spPr bwMode="auto">
          <a:xfrm>
            <a:off x="5072063" y="2571750"/>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6151" name="Rectangle 7">
            <a:extLst>
              <a:ext uri="{FF2B5EF4-FFF2-40B4-BE49-F238E27FC236}">
                <a16:creationId xmlns:a16="http://schemas.microsoft.com/office/drawing/2014/main" id="{4261DB9F-21A7-4819-991D-443963CE59B0}"/>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6150" name="Picture 6">
            <a:extLst>
              <a:ext uri="{FF2B5EF4-FFF2-40B4-BE49-F238E27FC236}">
                <a16:creationId xmlns:a16="http://schemas.microsoft.com/office/drawing/2014/main" id="{95F8C86B-0F4A-4E7A-BD24-6005359497B4}"/>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59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26DBFBCB-611A-483B-83F0-60D1F78A0685}"/>
              </a:ext>
            </a:extLst>
          </p:cNvPr>
          <p:cNvSpPr>
            <a:spLocks noGrp="1" noChangeArrowheads="1"/>
          </p:cNvSpPr>
          <p:nvPr>
            <p:ph type="title"/>
          </p:nvPr>
        </p:nvSpPr>
        <p:spPr/>
        <p:txBody>
          <a:bodyPr/>
          <a:lstStyle/>
          <a:p>
            <a:r>
              <a:rPr lang="en-US" altLang="en-US"/>
              <a:t>What You Can Do</a:t>
            </a:r>
          </a:p>
        </p:txBody>
      </p:sp>
      <p:sp>
        <p:nvSpPr>
          <p:cNvPr id="9219" name="Rectangle 3">
            <a:extLst>
              <a:ext uri="{FF2B5EF4-FFF2-40B4-BE49-F238E27FC236}">
                <a16:creationId xmlns:a16="http://schemas.microsoft.com/office/drawing/2014/main" id="{31AF3F8C-E167-474D-8F70-B74E460A06CE}"/>
              </a:ext>
            </a:extLst>
          </p:cNvPr>
          <p:cNvSpPr>
            <a:spLocks noGrp="1" noChangeArrowheads="1"/>
          </p:cNvSpPr>
          <p:nvPr>
            <p:ph idx="1"/>
          </p:nvPr>
        </p:nvSpPr>
        <p:spPr>
          <a:xfrm>
            <a:off x="677334" y="1577883"/>
            <a:ext cx="8596668" cy="3880773"/>
          </a:xfrm>
        </p:spPr>
        <p:txBody>
          <a:bodyPr/>
          <a:lstStyle/>
          <a:p>
            <a:pPr>
              <a:lnSpc>
                <a:spcPct val="90000"/>
              </a:lnSpc>
            </a:pPr>
            <a:r>
              <a:rPr lang="en-US" altLang="en-US" sz="2800"/>
              <a:t>Carpool to</a:t>
            </a:r>
          </a:p>
          <a:p>
            <a:pPr lvl="1">
              <a:lnSpc>
                <a:spcPct val="90000"/>
              </a:lnSpc>
            </a:pPr>
            <a:r>
              <a:rPr lang="en-US" altLang="en-US" sz="2400"/>
              <a:t>Club meetings </a:t>
            </a:r>
          </a:p>
          <a:p>
            <a:pPr lvl="1">
              <a:lnSpc>
                <a:spcPct val="90000"/>
              </a:lnSpc>
            </a:pPr>
            <a:r>
              <a:rPr lang="en-US" altLang="en-US" sz="2400"/>
              <a:t>Club activities </a:t>
            </a:r>
          </a:p>
          <a:p>
            <a:pPr lvl="1">
              <a:lnSpc>
                <a:spcPct val="90000"/>
              </a:lnSpc>
            </a:pPr>
            <a:r>
              <a:rPr lang="en-US" altLang="en-US" sz="2400"/>
              <a:t>Work </a:t>
            </a:r>
          </a:p>
          <a:p>
            <a:pPr lvl="1">
              <a:lnSpc>
                <a:spcPct val="90000"/>
              </a:lnSpc>
            </a:pPr>
            <a:r>
              <a:rPr lang="en-US" altLang="en-US" sz="2400"/>
              <a:t>Places of Worship</a:t>
            </a:r>
          </a:p>
          <a:p>
            <a:pPr lvl="1">
              <a:lnSpc>
                <a:spcPct val="90000"/>
              </a:lnSpc>
            </a:pPr>
            <a:r>
              <a:rPr lang="en-US" altLang="en-US" sz="2400"/>
              <a:t>Children’s after-school activities </a:t>
            </a:r>
          </a:p>
          <a:p>
            <a:pPr>
              <a:lnSpc>
                <a:spcPct val="90000"/>
              </a:lnSpc>
            </a:pPr>
            <a:r>
              <a:rPr lang="en-US" altLang="en-US" sz="2800"/>
              <a:t>Walk when possible</a:t>
            </a:r>
          </a:p>
          <a:p>
            <a:pPr>
              <a:lnSpc>
                <a:spcPct val="90000"/>
              </a:lnSpc>
            </a:pPr>
            <a:r>
              <a:rPr lang="en-US" altLang="en-US" sz="2800"/>
              <a:t>Purchase from local farmers </a:t>
            </a:r>
          </a:p>
          <a:p>
            <a:pPr>
              <a:lnSpc>
                <a:spcPct val="90000"/>
              </a:lnSpc>
            </a:pPr>
            <a:r>
              <a:rPr lang="en-US" altLang="en-US" sz="2800"/>
              <a:t>Create a butterfly garden </a:t>
            </a:r>
          </a:p>
          <a:p>
            <a:pPr>
              <a:lnSpc>
                <a:spcPct val="90000"/>
              </a:lnSpc>
              <a:buFontTx/>
              <a:buNone/>
            </a:pPr>
            <a:endParaRPr lang="en-US" altLang="en-US" sz="2800"/>
          </a:p>
        </p:txBody>
      </p:sp>
      <p:pic>
        <p:nvPicPr>
          <p:cNvPr id="9221" name="Picture 5">
            <a:extLst>
              <a:ext uri="{FF2B5EF4-FFF2-40B4-BE49-F238E27FC236}">
                <a16:creationId xmlns:a16="http://schemas.microsoft.com/office/drawing/2014/main" id="{4FE7DC60-3432-4AB0-84C4-DBF731BB8BA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555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DC482A1-1114-4609-BB4F-B32BCDF2DA41}"/>
              </a:ext>
            </a:extLst>
          </p:cNvPr>
          <p:cNvSpPr>
            <a:spLocks noGrp="1" noChangeArrowheads="1"/>
          </p:cNvSpPr>
          <p:nvPr>
            <p:ph type="title"/>
          </p:nvPr>
        </p:nvSpPr>
        <p:spPr/>
        <p:txBody>
          <a:bodyPr/>
          <a:lstStyle/>
          <a:p>
            <a:r>
              <a:rPr lang="en-US" altLang="en-US"/>
              <a:t>Club Activities</a:t>
            </a:r>
          </a:p>
        </p:txBody>
      </p:sp>
      <p:sp>
        <p:nvSpPr>
          <p:cNvPr id="11267" name="Rectangle 3">
            <a:extLst>
              <a:ext uri="{FF2B5EF4-FFF2-40B4-BE49-F238E27FC236}">
                <a16:creationId xmlns:a16="http://schemas.microsoft.com/office/drawing/2014/main" id="{E14CB36D-0632-4359-BE72-CD4466068D45}"/>
              </a:ext>
            </a:extLst>
          </p:cNvPr>
          <p:cNvSpPr>
            <a:spLocks noGrp="1" noChangeArrowheads="1"/>
          </p:cNvSpPr>
          <p:nvPr>
            <p:ph idx="1"/>
          </p:nvPr>
        </p:nvSpPr>
        <p:spPr>
          <a:xfrm>
            <a:off x="677334" y="1648798"/>
            <a:ext cx="8596668" cy="4392564"/>
          </a:xfrm>
        </p:spPr>
        <p:txBody>
          <a:bodyPr vert="horz" lIns="91440" tIns="45720" rIns="91440" bIns="45720" rtlCol="0" anchor="t">
            <a:normAutofit/>
          </a:bodyPr>
          <a:lstStyle/>
          <a:p>
            <a:pPr>
              <a:lnSpc>
                <a:spcPct val="90000"/>
              </a:lnSpc>
            </a:pPr>
            <a:r>
              <a:rPr lang="en-US" altLang="en-US" sz="2400" dirty="0"/>
              <a:t>Educate members and the community on butterflies. </a:t>
            </a:r>
          </a:p>
          <a:p>
            <a:pPr lvl="1">
              <a:lnSpc>
                <a:spcPct val="90000"/>
              </a:lnSpc>
            </a:pPr>
            <a:r>
              <a:rPr lang="en-US" altLang="en-US" sz="2400" dirty="0"/>
              <a:t>Visit and volunteer </a:t>
            </a:r>
          </a:p>
          <a:p>
            <a:pPr lvl="2">
              <a:lnSpc>
                <a:spcPct val="90000"/>
              </a:lnSpc>
            </a:pPr>
            <a:r>
              <a:rPr lang="en-US" altLang="en-US" sz="2400" dirty="0"/>
              <a:t>Callaway Gardens </a:t>
            </a:r>
          </a:p>
          <a:p>
            <a:pPr lvl="2">
              <a:lnSpc>
                <a:spcPct val="90000"/>
              </a:lnSpc>
            </a:pPr>
            <a:r>
              <a:rPr lang="en-US" altLang="en-US" sz="2400" dirty="0"/>
              <a:t>Chattahoochee Nature Center</a:t>
            </a:r>
          </a:p>
          <a:p>
            <a:pPr lvl="2">
              <a:lnSpc>
                <a:spcPct val="90000"/>
              </a:lnSpc>
            </a:pPr>
            <a:r>
              <a:rPr lang="en-US" altLang="en-US" sz="2400" dirty="0"/>
              <a:t>Dunwoody Nature Center</a:t>
            </a:r>
          </a:p>
          <a:p>
            <a:pPr lvl="2">
              <a:lnSpc>
                <a:spcPct val="90000"/>
              </a:lnSpc>
            </a:pPr>
            <a:r>
              <a:rPr lang="en-US" altLang="en-US" sz="2400" dirty="0"/>
              <a:t>Savannah-Ogeechee Canal Museum and Nature Center</a:t>
            </a:r>
          </a:p>
          <a:p>
            <a:pPr lvl="2">
              <a:lnSpc>
                <a:spcPct val="90000"/>
              </a:lnSpc>
            </a:pPr>
            <a:r>
              <a:rPr lang="en-US" altLang="en-US" sz="2400" dirty="0"/>
              <a:t>Freedom Park Bird and Butterfly Garden </a:t>
            </a:r>
          </a:p>
        </p:txBody>
      </p:sp>
      <p:pic>
        <p:nvPicPr>
          <p:cNvPr id="11268" name="Picture 4">
            <a:extLst>
              <a:ext uri="{FF2B5EF4-FFF2-40B4-BE49-F238E27FC236}">
                <a16:creationId xmlns:a16="http://schemas.microsoft.com/office/drawing/2014/main" id="{61B6613F-5D3B-480B-909E-FC185AFB226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06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47AEE05-1287-42C4-B325-34A42D8CD298}"/>
              </a:ext>
            </a:extLst>
          </p:cNvPr>
          <p:cNvSpPr>
            <a:spLocks noGrp="1" noChangeArrowheads="1"/>
          </p:cNvSpPr>
          <p:nvPr>
            <p:ph type="title"/>
          </p:nvPr>
        </p:nvSpPr>
        <p:spPr/>
        <p:txBody>
          <a:bodyPr/>
          <a:lstStyle/>
          <a:p>
            <a:r>
              <a:rPr lang="en-US" altLang="en-US"/>
              <a:t>Land</a:t>
            </a:r>
          </a:p>
        </p:txBody>
      </p:sp>
      <p:sp>
        <p:nvSpPr>
          <p:cNvPr id="17411" name="Rectangle 3">
            <a:extLst>
              <a:ext uri="{FF2B5EF4-FFF2-40B4-BE49-F238E27FC236}">
                <a16:creationId xmlns:a16="http://schemas.microsoft.com/office/drawing/2014/main" id="{C0212170-BB18-4FA2-AAAD-D4980BF2F38F}"/>
              </a:ext>
            </a:extLst>
          </p:cNvPr>
          <p:cNvSpPr>
            <a:spLocks noGrp="1" noChangeArrowheads="1"/>
          </p:cNvSpPr>
          <p:nvPr>
            <p:ph idx="1"/>
          </p:nvPr>
        </p:nvSpPr>
        <p:spPr>
          <a:xfrm>
            <a:off x="677334" y="1432709"/>
            <a:ext cx="8596668" cy="4608653"/>
          </a:xfrm>
        </p:spPr>
        <p:txBody>
          <a:bodyPr>
            <a:normAutofit lnSpcReduction="10000"/>
          </a:bodyPr>
          <a:lstStyle/>
          <a:p>
            <a:pPr>
              <a:lnSpc>
                <a:spcPct val="90000"/>
              </a:lnSpc>
            </a:pPr>
            <a:r>
              <a:rPr lang="en-US" altLang="en-US" sz="2800"/>
              <a:t>Litter clean-up costs the U.S. more than an estimated $11.5 billion each year.*  </a:t>
            </a:r>
          </a:p>
          <a:p>
            <a:pPr>
              <a:lnSpc>
                <a:spcPct val="90000"/>
              </a:lnSpc>
            </a:pPr>
            <a:r>
              <a:rPr lang="en-US" altLang="en-US" sz="2800"/>
              <a:t>According to GDOT, it only takes 1 hour for chemicals to leach from cigarette butts when in contact water. </a:t>
            </a:r>
          </a:p>
          <a:p>
            <a:pPr>
              <a:lnSpc>
                <a:spcPct val="90000"/>
              </a:lnSpc>
            </a:pPr>
            <a:r>
              <a:rPr lang="en-US" altLang="en-US" sz="2800"/>
              <a:t>Animals can get caught in plastic items and become injured. </a:t>
            </a:r>
          </a:p>
          <a:p>
            <a:pPr>
              <a:lnSpc>
                <a:spcPct val="90000"/>
              </a:lnSpc>
            </a:pPr>
            <a:r>
              <a:rPr lang="en-US" altLang="en-US" sz="2800"/>
              <a:t>Litter-causing water pollution can impact recreation areas and drinking water supplies. </a:t>
            </a:r>
          </a:p>
          <a:p>
            <a:pPr>
              <a:lnSpc>
                <a:spcPct val="90000"/>
              </a:lnSpc>
            </a:pPr>
            <a:endParaRPr lang="en-US" altLang="en-US" sz="2800"/>
          </a:p>
          <a:p>
            <a:pPr>
              <a:lnSpc>
                <a:spcPct val="90000"/>
              </a:lnSpc>
              <a:buFontTx/>
              <a:buNone/>
            </a:pPr>
            <a:r>
              <a:rPr lang="en-US" altLang="en-US" sz="800"/>
              <a:t>*Source: Keep America Beautiful, Inc. - www.kab.org.</a:t>
            </a:r>
          </a:p>
          <a:p>
            <a:pPr>
              <a:lnSpc>
                <a:spcPct val="90000"/>
              </a:lnSpc>
              <a:buFontTx/>
              <a:buNone/>
            </a:pPr>
            <a:endParaRPr lang="en-US" altLang="en-US" sz="800"/>
          </a:p>
        </p:txBody>
      </p:sp>
      <p:sp>
        <p:nvSpPr>
          <p:cNvPr id="17413" name="Rectangle 5">
            <a:extLst>
              <a:ext uri="{FF2B5EF4-FFF2-40B4-BE49-F238E27FC236}">
                <a16:creationId xmlns:a16="http://schemas.microsoft.com/office/drawing/2014/main" id="{62CF0079-F78C-46D2-BB2D-1FC9E61D7E10}"/>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7412" name="Picture 4">
            <a:extLst>
              <a:ext uri="{FF2B5EF4-FFF2-40B4-BE49-F238E27FC236}">
                <a16:creationId xmlns:a16="http://schemas.microsoft.com/office/drawing/2014/main" id="{FD40793C-D63F-4039-B290-8469C4602D0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46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8DAF5BA-1DAF-49D4-B4AF-65A4BD2A3524}"/>
              </a:ext>
            </a:extLst>
          </p:cNvPr>
          <p:cNvSpPr>
            <a:spLocks noGrp="1" noChangeArrowheads="1"/>
          </p:cNvSpPr>
          <p:nvPr>
            <p:ph type="title"/>
          </p:nvPr>
        </p:nvSpPr>
        <p:spPr/>
        <p:txBody>
          <a:bodyPr/>
          <a:lstStyle/>
          <a:p>
            <a:r>
              <a:rPr lang="en-US" altLang="en-US"/>
              <a:t>What You Can Do</a:t>
            </a:r>
          </a:p>
        </p:txBody>
      </p:sp>
      <p:sp>
        <p:nvSpPr>
          <p:cNvPr id="18435" name="Rectangle 3">
            <a:extLst>
              <a:ext uri="{FF2B5EF4-FFF2-40B4-BE49-F238E27FC236}">
                <a16:creationId xmlns:a16="http://schemas.microsoft.com/office/drawing/2014/main" id="{DAC51F9A-6FB8-4756-A0BC-1ADD00655D9B}"/>
              </a:ext>
            </a:extLst>
          </p:cNvPr>
          <p:cNvSpPr>
            <a:spLocks noGrp="1" noChangeArrowheads="1"/>
          </p:cNvSpPr>
          <p:nvPr>
            <p:ph idx="1"/>
          </p:nvPr>
        </p:nvSpPr>
        <p:spPr>
          <a:xfrm>
            <a:off x="677334" y="1682917"/>
            <a:ext cx="8596668" cy="3880773"/>
          </a:xfrm>
        </p:spPr>
        <p:txBody>
          <a:bodyPr/>
          <a:lstStyle/>
          <a:p>
            <a:pPr>
              <a:lnSpc>
                <a:spcPct val="90000"/>
              </a:lnSpc>
            </a:pPr>
            <a:r>
              <a:rPr lang="en-US" altLang="en-US" sz="2800">
                <a:solidFill>
                  <a:srgbClr val="333333"/>
                </a:solidFill>
                <a:latin typeface="Helvetica" panose="020B0604020202020204" pitchFamily="34" charset="0"/>
              </a:rPr>
              <a:t>Keep a litter bag in your car.</a:t>
            </a:r>
          </a:p>
          <a:p>
            <a:pPr>
              <a:lnSpc>
                <a:spcPct val="90000"/>
              </a:lnSpc>
            </a:pPr>
            <a:r>
              <a:rPr lang="en-US" altLang="en-US" sz="2800">
                <a:solidFill>
                  <a:srgbClr val="333333"/>
                </a:solidFill>
                <a:latin typeface="Helvetica" panose="020B0604020202020204" pitchFamily="34" charset="0"/>
              </a:rPr>
              <a:t>For smokers, keep a designated place in your car for cigarette butts and ashes until you</a:t>
            </a:r>
            <a:r>
              <a:rPr lang="en-US" altLang="en-US" sz="2800">
                <a:solidFill>
                  <a:srgbClr val="333333"/>
                </a:solidFill>
              </a:rPr>
              <a:t>’</a:t>
            </a:r>
            <a:r>
              <a:rPr lang="en-US" altLang="en-US" sz="2800">
                <a:solidFill>
                  <a:srgbClr val="333333"/>
                </a:solidFill>
                <a:latin typeface="Helvetica" panose="020B0604020202020204" pitchFamily="34" charset="0"/>
              </a:rPr>
              <a:t>re ready to throw them away.</a:t>
            </a:r>
            <a:endParaRPr lang="en-US" altLang="en-US" sz="2800"/>
          </a:p>
          <a:p>
            <a:pPr>
              <a:lnSpc>
                <a:spcPct val="90000"/>
              </a:lnSpc>
            </a:pPr>
            <a:r>
              <a:rPr lang="en-US" altLang="en-US" sz="2800">
                <a:solidFill>
                  <a:srgbClr val="333333"/>
                </a:solidFill>
                <a:latin typeface="Helvetica" panose="020B0604020202020204" pitchFamily="34" charset="0"/>
              </a:rPr>
              <a:t>Properly cover trash receptacles outside to prevent litter escaping.</a:t>
            </a:r>
            <a:endParaRPr lang="en-US" altLang="en-US" sz="2800"/>
          </a:p>
          <a:p>
            <a:pPr>
              <a:lnSpc>
                <a:spcPct val="90000"/>
              </a:lnSpc>
            </a:pPr>
            <a:r>
              <a:rPr lang="en-US" altLang="en-US" sz="2800">
                <a:solidFill>
                  <a:srgbClr val="333333"/>
                </a:solidFill>
                <a:latin typeface="Helvetica" panose="020B0604020202020204" pitchFamily="34" charset="0"/>
              </a:rPr>
              <a:t>Encourage friends &amp; family to take pride in their community and not to litter.</a:t>
            </a:r>
            <a:endParaRPr lang="en-US" altLang="en-US" sz="2800"/>
          </a:p>
          <a:p>
            <a:pPr>
              <a:lnSpc>
                <a:spcPct val="90000"/>
              </a:lnSpc>
            </a:pPr>
            <a:r>
              <a:rPr lang="en-US" altLang="en-US" sz="2800">
                <a:solidFill>
                  <a:srgbClr val="333333"/>
                </a:solidFill>
                <a:latin typeface="Helvetica" panose="020B0604020202020204" pitchFamily="34" charset="0"/>
              </a:rPr>
              <a:t>Make a small change </a:t>
            </a:r>
            <a:r>
              <a:rPr lang="en-US" altLang="en-US" sz="2800">
                <a:solidFill>
                  <a:srgbClr val="333333"/>
                </a:solidFill>
              </a:rPr>
              <a:t>–</a:t>
            </a:r>
            <a:r>
              <a:rPr lang="en-US" altLang="en-US" sz="2800">
                <a:solidFill>
                  <a:srgbClr val="333333"/>
                </a:solidFill>
                <a:latin typeface="Helvetica" panose="020B0604020202020204" pitchFamily="34" charset="0"/>
              </a:rPr>
              <a:t> pick up one piece of litter each day.</a:t>
            </a:r>
            <a:endParaRPr lang="en-US" altLang="en-US" sz="2800"/>
          </a:p>
          <a:p>
            <a:pPr>
              <a:lnSpc>
                <a:spcPct val="90000"/>
              </a:lnSpc>
              <a:buFontTx/>
              <a:buNone/>
            </a:pPr>
            <a:endParaRPr lang="en-US" altLang="en-US" sz="2800"/>
          </a:p>
        </p:txBody>
      </p:sp>
      <p:sp>
        <p:nvSpPr>
          <p:cNvPr id="18437" name="Rectangle 5">
            <a:extLst>
              <a:ext uri="{FF2B5EF4-FFF2-40B4-BE49-F238E27FC236}">
                <a16:creationId xmlns:a16="http://schemas.microsoft.com/office/drawing/2014/main" id="{4740B149-76E2-4553-AB46-CFDCB64BA87C}"/>
              </a:ext>
            </a:extLst>
          </p:cNvPr>
          <p:cNvSpPr>
            <a:spLocks noChangeArrowheads="1"/>
          </p:cNvSpPr>
          <p:nvPr/>
        </p:nvSpPr>
        <p:spPr bwMode="auto">
          <a:xfrm>
            <a:off x="5334000" y="2743200"/>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8436" name="Picture 4">
            <a:extLst>
              <a:ext uri="{FF2B5EF4-FFF2-40B4-BE49-F238E27FC236}">
                <a16:creationId xmlns:a16="http://schemas.microsoft.com/office/drawing/2014/main" id="{830CF672-4E54-4C5C-9E71-583DB77D884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796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044EFC4-6118-4946-80CF-F6FEC3757D44}"/>
              </a:ext>
            </a:extLst>
          </p:cNvPr>
          <p:cNvSpPr>
            <a:spLocks noGrp="1" noChangeArrowheads="1"/>
          </p:cNvSpPr>
          <p:nvPr>
            <p:ph type="title"/>
          </p:nvPr>
        </p:nvSpPr>
        <p:spPr/>
        <p:txBody>
          <a:bodyPr/>
          <a:lstStyle/>
          <a:p>
            <a:r>
              <a:rPr lang="en-US" altLang="en-US"/>
              <a:t>Club Activities</a:t>
            </a:r>
          </a:p>
        </p:txBody>
      </p:sp>
      <p:sp>
        <p:nvSpPr>
          <p:cNvPr id="19459" name="Rectangle 3">
            <a:extLst>
              <a:ext uri="{FF2B5EF4-FFF2-40B4-BE49-F238E27FC236}">
                <a16:creationId xmlns:a16="http://schemas.microsoft.com/office/drawing/2014/main" id="{33C39F21-AFF3-4984-A95C-DBA96DC022C4}"/>
              </a:ext>
            </a:extLst>
          </p:cNvPr>
          <p:cNvSpPr>
            <a:spLocks noGrp="1" noChangeArrowheads="1"/>
          </p:cNvSpPr>
          <p:nvPr>
            <p:ph idx="1"/>
          </p:nvPr>
        </p:nvSpPr>
        <p:spPr>
          <a:xfrm>
            <a:off x="677334" y="1796649"/>
            <a:ext cx="8596668" cy="3880773"/>
          </a:xfrm>
        </p:spPr>
        <p:txBody>
          <a:bodyPr/>
          <a:lstStyle/>
          <a:p>
            <a:r>
              <a:rPr lang="en-US" altLang="en-US" sz="2800">
                <a:solidFill>
                  <a:srgbClr val="333333"/>
                </a:solidFill>
                <a:latin typeface="Helvetica" panose="020B0604020202020204" pitchFamily="34" charset="0"/>
              </a:rPr>
              <a:t>Organize a community clean-up.</a:t>
            </a:r>
          </a:p>
          <a:p>
            <a:r>
              <a:rPr lang="en-US" altLang="en-US" sz="2800">
                <a:solidFill>
                  <a:srgbClr val="333333"/>
                </a:solidFill>
                <a:latin typeface="Helvetica" panose="020B0604020202020204" pitchFamily="34" charset="0"/>
              </a:rPr>
              <a:t>Consider participating in Georgia</a:t>
            </a:r>
            <a:r>
              <a:rPr lang="en-US" altLang="en-US" sz="2800">
                <a:solidFill>
                  <a:srgbClr val="333333"/>
                </a:solidFill>
              </a:rPr>
              <a:t>’</a:t>
            </a:r>
            <a:r>
              <a:rPr lang="en-US" altLang="en-US" sz="2800">
                <a:solidFill>
                  <a:srgbClr val="333333"/>
                </a:solidFill>
                <a:latin typeface="Helvetica" panose="020B0604020202020204" pitchFamily="34" charset="0"/>
              </a:rPr>
              <a:t>s Adopt-A-Highway Program your city or county program.  </a:t>
            </a:r>
          </a:p>
          <a:p>
            <a:pPr lvl="1"/>
            <a:r>
              <a:rPr lang="en-US" altLang="en-US" sz="2400">
                <a:solidFill>
                  <a:srgbClr val="333333"/>
                </a:solidFill>
                <a:latin typeface="Helvetica" panose="020B0604020202020204" pitchFamily="34" charset="0"/>
              </a:rPr>
              <a:t>Contact Information: </a:t>
            </a:r>
          </a:p>
          <a:p>
            <a:pPr lvl="2"/>
            <a:r>
              <a:rPr lang="en-US" altLang="en-US" sz="2000">
                <a:solidFill>
                  <a:srgbClr val="333333"/>
                </a:solidFill>
                <a:latin typeface="Helvetica" panose="020B0604020202020204" pitchFamily="34" charset="0"/>
              </a:rPr>
              <a:t>Georgia Department of Transportation </a:t>
            </a:r>
          </a:p>
          <a:p>
            <a:pPr lvl="2"/>
            <a:r>
              <a:rPr lang="en-US" altLang="en-US" sz="2000">
                <a:solidFill>
                  <a:srgbClr val="333333"/>
                </a:solidFill>
                <a:latin typeface="Helvetica" panose="020B0604020202020204" pitchFamily="34" charset="0"/>
              </a:rPr>
              <a:t>GDOT Adopt-A-Highway Program</a:t>
            </a:r>
            <a:br>
              <a:rPr lang="en-US" altLang="en-US" sz="2000">
                <a:solidFill>
                  <a:srgbClr val="333333"/>
                </a:solidFill>
                <a:latin typeface="Helvetica" panose="020B0604020202020204" pitchFamily="34" charset="0"/>
              </a:rPr>
            </a:br>
            <a:r>
              <a:rPr lang="en-US" altLang="en-US" sz="2000">
                <a:solidFill>
                  <a:srgbClr val="333333"/>
                </a:solidFill>
                <a:latin typeface="Helvetica" panose="020B0604020202020204" pitchFamily="34" charset="0"/>
              </a:rPr>
              <a:t>(404) 631-1387</a:t>
            </a:r>
            <a:br>
              <a:rPr lang="en-US" altLang="en-US" sz="2000">
                <a:solidFill>
                  <a:srgbClr val="333333"/>
                </a:solidFill>
                <a:latin typeface="Helvetica" panose="020B0604020202020204" pitchFamily="34" charset="0"/>
              </a:rPr>
            </a:br>
            <a:r>
              <a:rPr lang="en-US" altLang="en-US" sz="2000">
                <a:solidFill>
                  <a:srgbClr val="2A6EBB"/>
                </a:solidFill>
                <a:latin typeface="Helvetica" panose="020B0604020202020204" pitchFamily="34" charset="0"/>
                <a:hlinkClick r:id="rId2"/>
              </a:rPr>
              <a:t>landscape@dot.ga.gov</a:t>
            </a:r>
            <a:endParaRPr lang="en-US" altLang="en-US" sz="2000">
              <a:solidFill>
                <a:srgbClr val="333333"/>
              </a:solidFill>
              <a:latin typeface="Helvetica" panose="020B0604020202020204" pitchFamily="34" charset="0"/>
            </a:endParaRPr>
          </a:p>
          <a:p>
            <a:pPr lvl="2"/>
            <a:r>
              <a:rPr lang="en-US" altLang="en-US" sz="2000">
                <a:solidFill>
                  <a:srgbClr val="333333"/>
                </a:solidFill>
                <a:latin typeface="Helvetica" panose="020B0604020202020204" pitchFamily="34" charset="0"/>
                <a:hlinkClick r:id="rId3"/>
              </a:rPr>
              <a:t>http://www.dot.ga.gov/DS/Travel/AdoptHwy</a:t>
            </a:r>
            <a:endParaRPr lang="en-US" altLang="en-US" sz="2000">
              <a:solidFill>
                <a:srgbClr val="333333"/>
              </a:solidFill>
              <a:latin typeface="Helvetica" panose="020B0604020202020204" pitchFamily="34" charset="0"/>
            </a:endParaRPr>
          </a:p>
          <a:p>
            <a:r>
              <a:rPr lang="en-US" altLang="en-US" sz="2800">
                <a:solidFill>
                  <a:srgbClr val="333333"/>
                </a:solidFill>
              </a:rPr>
              <a:t> </a:t>
            </a:r>
            <a:endParaRPr lang="en-US" altLang="en-US" sz="2800">
              <a:solidFill>
                <a:srgbClr val="333333"/>
              </a:solidFill>
              <a:latin typeface="Helvetica" panose="020B0604020202020204" pitchFamily="34" charset="0"/>
            </a:endParaRPr>
          </a:p>
        </p:txBody>
      </p:sp>
      <p:sp>
        <p:nvSpPr>
          <p:cNvPr id="19462" name="Rectangle 6">
            <a:extLst>
              <a:ext uri="{FF2B5EF4-FFF2-40B4-BE49-F238E27FC236}">
                <a16:creationId xmlns:a16="http://schemas.microsoft.com/office/drawing/2014/main" id="{30AE9B73-5288-47A0-AB5E-26259D58BA51}"/>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9461" name="Picture 5">
            <a:extLst>
              <a:ext uri="{FF2B5EF4-FFF2-40B4-BE49-F238E27FC236}">
                <a16:creationId xmlns:a16="http://schemas.microsoft.com/office/drawing/2014/main" id="{03460D63-05FF-489E-90AE-95D579E16C44}"/>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564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2FB21D1-98F0-4A59-940C-A77CC8FE3914}"/>
              </a:ext>
            </a:extLst>
          </p:cNvPr>
          <p:cNvSpPr>
            <a:spLocks noGrp="1" noChangeArrowheads="1"/>
          </p:cNvSpPr>
          <p:nvPr>
            <p:ph type="title"/>
          </p:nvPr>
        </p:nvSpPr>
        <p:spPr/>
        <p:txBody>
          <a:bodyPr/>
          <a:lstStyle/>
          <a:p>
            <a:r>
              <a:rPr lang="en-US" altLang="en-US"/>
              <a:t>Water</a:t>
            </a:r>
          </a:p>
        </p:txBody>
      </p:sp>
      <p:sp>
        <p:nvSpPr>
          <p:cNvPr id="20483" name="Rectangle 3">
            <a:extLst>
              <a:ext uri="{FF2B5EF4-FFF2-40B4-BE49-F238E27FC236}">
                <a16:creationId xmlns:a16="http://schemas.microsoft.com/office/drawing/2014/main" id="{DB9E5949-D272-4C00-94A3-7E5AAE86C83E}"/>
              </a:ext>
            </a:extLst>
          </p:cNvPr>
          <p:cNvSpPr>
            <a:spLocks noGrp="1" noChangeArrowheads="1"/>
          </p:cNvSpPr>
          <p:nvPr>
            <p:ph idx="1"/>
          </p:nvPr>
        </p:nvSpPr>
        <p:spPr/>
        <p:txBody>
          <a:bodyPr vert="horz" lIns="91440" tIns="45720" rIns="91440" bIns="45720" rtlCol="0" anchor="t">
            <a:normAutofit/>
          </a:bodyPr>
          <a:lstStyle/>
          <a:p>
            <a:r>
              <a:rPr lang="en-US" altLang="en-US" sz="2800" dirty="0"/>
              <a:t>Water is an essential element for life. </a:t>
            </a:r>
          </a:p>
          <a:p>
            <a:r>
              <a:rPr lang="en-US" altLang="en-US" sz="2800" dirty="0"/>
              <a:t>Water affects all parts of life.</a:t>
            </a:r>
          </a:p>
          <a:p>
            <a:r>
              <a:rPr lang="en-US" altLang="en-US" sz="2800" dirty="0"/>
              <a:t>Our planet would look different without water.  </a:t>
            </a:r>
          </a:p>
          <a:p>
            <a:endParaRPr lang="en-US" altLang="en-US" sz="2800" dirty="0"/>
          </a:p>
        </p:txBody>
      </p:sp>
      <p:sp>
        <p:nvSpPr>
          <p:cNvPr id="20485" name="Rectangle 5">
            <a:extLst>
              <a:ext uri="{FF2B5EF4-FFF2-40B4-BE49-F238E27FC236}">
                <a16:creationId xmlns:a16="http://schemas.microsoft.com/office/drawing/2014/main" id="{B87E5C5A-FE40-4E23-A244-57BE7DBB36C7}"/>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0484" name="Picture 4">
            <a:extLst>
              <a:ext uri="{FF2B5EF4-FFF2-40B4-BE49-F238E27FC236}">
                <a16:creationId xmlns:a16="http://schemas.microsoft.com/office/drawing/2014/main" id="{F89BE73A-044B-4BEF-8213-F8D92AEBE1C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308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CDE7C0E5-C0AF-48BC-B04B-E51C8D27C4B2}"/>
              </a:ext>
            </a:extLst>
          </p:cNvPr>
          <p:cNvSpPr>
            <a:spLocks noGrp="1" noChangeArrowheads="1"/>
          </p:cNvSpPr>
          <p:nvPr>
            <p:ph type="title"/>
          </p:nvPr>
        </p:nvSpPr>
        <p:spPr/>
        <p:txBody>
          <a:bodyPr/>
          <a:lstStyle/>
          <a:p>
            <a:r>
              <a:rPr lang="en-US" altLang="en-US"/>
              <a:t>What You Can Do</a:t>
            </a:r>
          </a:p>
        </p:txBody>
      </p:sp>
      <p:sp>
        <p:nvSpPr>
          <p:cNvPr id="21507" name="Rectangle 3">
            <a:extLst>
              <a:ext uri="{FF2B5EF4-FFF2-40B4-BE49-F238E27FC236}">
                <a16:creationId xmlns:a16="http://schemas.microsoft.com/office/drawing/2014/main" id="{4DC10D01-DC6F-4177-A925-2627CC27ED39}"/>
              </a:ext>
            </a:extLst>
          </p:cNvPr>
          <p:cNvSpPr>
            <a:spLocks noGrp="1" noChangeArrowheads="1"/>
          </p:cNvSpPr>
          <p:nvPr>
            <p:ph idx="1"/>
          </p:nvPr>
        </p:nvSpPr>
        <p:spPr>
          <a:xfrm>
            <a:off x="677334" y="1717037"/>
            <a:ext cx="8596668" cy="3880773"/>
          </a:xfrm>
        </p:spPr>
        <p:txBody>
          <a:bodyPr/>
          <a:lstStyle/>
          <a:p>
            <a:r>
              <a:rPr lang="en-US" altLang="en-US" sz="2800"/>
              <a:t>Turn water off when doing such things as washing your hair, brushing your teeth, even rinsing dishes.</a:t>
            </a:r>
          </a:p>
          <a:p>
            <a:r>
              <a:rPr lang="en-US" altLang="en-US" sz="2800"/>
              <a:t>Purchase water-efficient home products for toilets and laundry equipment.  </a:t>
            </a:r>
          </a:p>
          <a:p>
            <a:r>
              <a:rPr lang="en-US" altLang="en-US" sz="2800"/>
              <a:t>Wash full loads of clothes or dishes.</a:t>
            </a:r>
          </a:p>
          <a:p>
            <a:r>
              <a:rPr lang="en-US" altLang="en-US" sz="2800"/>
              <a:t>Minimize the amount of time you water your lawn. Consider rainwater harvesting. </a:t>
            </a:r>
          </a:p>
          <a:p>
            <a:endParaRPr lang="en-US" altLang="en-US" sz="2800"/>
          </a:p>
        </p:txBody>
      </p:sp>
      <p:sp>
        <p:nvSpPr>
          <p:cNvPr id="21509" name="Rectangle 5">
            <a:extLst>
              <a:ext uri="{FF2B5EF4-FFF2-40B4-BE49-F238E27FC236}">
                <a16:creationId xmlns:a16="http://schemas.microsoft.com/office/drawing/2014/main" id="{B9DCEBAE-4A86-485B-87E2-498D4CBF6D81}"/>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1508" name="Picture 4">
            <a:extLst>
              <a:ext uri="{FF2B5EF4-FFF2-40B4-BE49-F238E27FC236}">
                <a16:creationId xmlns:a16="http://schemas.microsoft.com/office/drawing/2014/main" id="{752E2FBC-4E09-4E58-A11F-3875BB04663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776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BA7D92F-2DD6-43F1-AD97-65531854FC0B}"/>
              </a:ext>
            </a:extLst>
          </p:cNvPr>
          <p:cNvSpPr>
            <a:spLocks noGrp="1" noChangeArrowheads="1"/>
          </p:cNvSpPr>
          <p:nvPr>
            <p:ph type="title"/>
          </p:nvPr>
        </p:nvSpPr>
        <p:spPr/>
        <p:txBody>
          <a:bodyPr/>
          <a:lstStyle/>
          <a:p>
            <a:endParaRPr lang="en-US" altLang="en-US"/>
          </a:p>
        </p:txBody>
      </p:sp>
      <p:sp>
        <p:nvSpPr>
          <p:cNvPr id="26627" name="Rectangle 3">
            <a:extLst>
              <a:ext uri="{FF2B5EF4-FFF2-40B4-BE49-F238E27FC236}">
                <a16:creationId xmlns:a16="http://schemas.microsoft.com/office/drawing/2014/main" id="{8D946130-3E6C-4E6B-A319-B95A6C7C07AA}"/>
              </a:ext>
            </a:extLst>
          </p:cNvPr>
          <p:cNvSpPr>
            <a:spLocks noGrp="1" noChangeArrowheads="1"/>
          </p:cNvSpPr>
          <p:nvPr>
            <p:ph idx="1"/>
          </p:nvPr>
        </p:nvSpPr>
        <p:spPr/>
        <p:txBody>
          <a:bodyPr/>
          <a:lstStyle/>
          <a:p>
            <a:r>
              <a:rPr lang="en-US" altLang="en-US" sz="2800"/>
              <a:t>Use environmentally friendly chemicals for cleaning.</a:t>
            </a:r>
          </a:p>
          <a:p>
            <a:r>
              <a:rPr lang="en-US" altLang="en-US" sz="2800"/>
              <a:t>Make your own cleaning supplies.</a:t>
            </a:r>
          </a:p>
          <a:p>
            <a:endParaRPr lang="en-US" altLang="en-US" sz="2800"/>
          </a:p>
        </p:txBody>
      </p:sp>
      <p:pic>
        <p:nvPicPr>
          <p:cNvPr id="26628" name="Picture 4">
            <a:extLst>
              <a:ext uri="{FF2B5EF4-FFF2-40B4-BE49-F238E27FC236}">
                <a16:creationId xmlns:a16="http://schemas.microsoft.com/office/drawing/2014/main" id="{7CB99DE5-964C-4422-8FF1-4DA1B3D4809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697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75E8765-8729-4BE6-9235-1D0586B29332}"/>
              </a:ext>
            </a:extLst>
          </p:cNvPr>
          <p:cNvSpPr>
            <a:spLocks noGrp="1" noChangeArrowheads="1"/>
          </p:cNvSpPr>
          <p:nvPr>
            <p:ph type="title"/>
          </p:nvPr>
        </p:nvSpPr>
        <p:spPr/>
        <p:txBody>
          <a:bodyPr/>
          <a:lstStyle/>
          <a:p>
            <a:r>
              <a:rPr lang="en-US" altLang="en-US"/>
              <a:t>Club Activities</a:t>
            </a:r>
          </a:p>
        </p:txBody>
      </p:sp>
      <p:sp>
        <p:nvSpPr>
          <p:cNvPr id="22531" name="Rectangle 3">
            <a:extLst>
              <a:ext uri="{FF2B5EF4-FFF2-40B4-BE49-F238E27FC236}">
                <a16:creationId xmlns:a16="http://schemas.microsoft.com/office/drawing/2014/main" id="{85A48DD5-F08C-4CDB-9938-F7C27884D208}"/>
              </a:ext>
            </a:extLst>
          </p:cNvPr>
          <p:cNvSpPr>
            <a:spLocks noGrp="1" noChangeArrowheads="1"/>
          </p:cNvSpPr>
          <p:nvPr>
            <p:ph idx="1"/>
          </p:nvPr>
        </p:nvSpPr>
        <p:spPr/>
        <p:txBody>
          <a:bodyPr/>
          <a:lstStyle/>
          <a:p>
            <a:r>
              <a:rPr lang="en-US" altLang="en-US" sz="2800"/>
              <a:t>Help protect Georgia’s waterways by participating in the Adopt-A-Stream program.</a:t>
            </a:r>
          </a:p>
          <a:p>
            <a:endParaRPr lang="en-US" altLang="en-US" sz="2800"/>
          </a:p>
          <a:p>
            <a:r>
              <a:rPr lang="en-US" altLang="en-US" sz="2800"/>
              <a:t>Experience is not necessary; and training workshops are provided throughout the state. </a:t>
            </a:r>
          </a:p>
        </p:txBody>
      </p:sp>
      <p:sp>
        <p:nvSpPr>
          <p:cNvPr id="22533" name="Rectangle 5">
            <a:extLst>
              <a:ext uri="{FF2B5EF4-FFF2-40B4-BE49-F238E27FC236}">
                <a16:creationId xmlns:a16="http://schemas.microsoft.com/office/drawing/2014/main" id="{EA39FE52-0A6F-4D7E-A2E4-B3BCB4D03518}"/>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2532" name="Picture 4">
            <a:extLst>
              <a:ext uri="{FF2B5EF4-FFF2-40B4-BE49-F238E27FC236}">
                <a16:creationId xmlns:a16="http://schemas.microsoft.com/office/drawing/2014/main" id="{EBB4719F-33EA-4069-A2BC-A231E32EEF9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316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CD43BE-AB8D-4D50-BBDA-485169799BD7}"/>
              </a:ext>
            </a:extLst>
          </p:cNvPr>
          <p:cNvSpPr txBox="1"/>
          <p:nvPr/>
        </p:nvSpPr>
        <p:spPr>
          <a:xfrm>
            <a:off x="457200" y="1344706"/>
            <a:ext cx="9610163" cy="68326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 Support recycling programs in your community. </a:t>
            </a:r>
            <a:endParaRPr lang="en-US"/>
          </a:p>
          <a:p>
            <a:endParaRPr lang="en-US">
              <a:ea typeface="+mn-lt"/>
              <a:cs typeface="+mn-lt"/>
            </a:endParaRPr>
          </a:p>
          <a:p>
            <a:r>
              <a:rPr lang="en-US">
                <a:ea typeface="+mn-lt"/>
                <a:cs typeface="+mn-lt"/>
              </a:rPr>
              <a:t>● Coordinate a children’s poster contest on recycling. </a:t>
            </a:r>
            <a:endParaRPr lang="en-US"/>
          </a:p>
          <a:p>
            <a:endParaRPr lang="en-US">
              <a:ea typeface="+mn-lt"/>
              <a:cs typeface="+mn-lt"/>
            </a:endParaRPr>
          </a:p>
          <a:p>
            <a:r>
              <a:rPr lang="en-US">
                <a:ea typeface="+mn-lt"/>
                <a:cs typeface="+mn-lt"/>
              </a:rPr>
              <a:t>● Initiate a “Go Paperless” campaign in the community. </a:t>
            </a:r>
          </a:p>
          <a:p>
            <a:endParaRPr lang="en-US">
              <a:ea typeface="+mn-lt"/>
              <a:cs typeface="+mn-lt"/>
            </a:endParaRPr>
          </a:p>
          <a:p>
            <a:r>
              <a:rPr lang="en-US">
                <a:ea typeface="+mn-lt"/>
                <a:cs typeface="+mn-lt"/>
              </a:rPr>
              <a:t>● Reuse or recycle glass containers. </a:t>
            </a:r>
            <a:endParaRPr lang="en-US"/>
          </a:p>
          <a:p>
            <a:endParaRPr lang="en-US">
              <a:ea typeface="+mn-lt"/>
              <a:cs typeface="+mn-lt"/>
            </a:endParaRPr>
          </a:p>
          <a:p>
            <a:r>
              <a:rPr lang="en-US">
                <a:ea typeface="+mn-lt"/>
                <a:cs typeface="+mn-lt"/>
              </a:rPr>
              <a:t>● Organize a special event to commemorate America Recycles Day on Nov. 15th. </a:t>
            </a:r>
          </a:p>
          <a:p>
            <a:endParaRPr lang="en-US">
              <a:ea typeface="+mn-lt"/>
              <a:cs typeface="+mn-lt"/>
            </a:endParaRPr>
          </a:p>
          <a:p>
            <a:r>
              <a:rPr lang="en-US">
                <a:ea typeface="+mn-lt"/>
                <a:cs typeface="+mn-lt"/>
              </a:rPr>
              <a:t>● Reuse plastic bags as liners in small trash cans. </a:t>
            </a:r>
          </a:p>
          <a:p>
            <a:endParaRPr lang="en-US">
              <a:ea typeface="+mn-lt"/>
              <a:cs typeface="+mn-lt"/>
            </a:endParaRPr>
          </a:p>
          <a:p>
            <a:r>
              <a:rPr lang="en-US">
                <a:ea typeface="+mn-lt"/>
                <a:cs typeface="+mn-lt"/>
              </a:rPr>
              <a:t>● Recycle water bottles and disposable cups. </a:t>
            </a:r>
          </a:p>
          <a:p>
            <a:endParaRPr lang="en-US">
              <a:ea typeface="+mn-lt"/>
              <a:cs typeface="+mn-lt"/>
            </a:endParaRPr>
          </a:p>
          <a:p>
            <a:r>
              <a:rPr lang="en-US">
                <a:ea typeface="+mn-lt"/>
                <a:cs typeface="+mn-lt"/>
              </a:rPr>
              <a:t>● Send old appliances to recycling centers rather than donating them to organizations. </a:t>
            </a:r>
          </a:p>
          <a:p>
            <a:endParaRPr lang="en-US">
              <a:ea typeface="+mn-lt"/>
              <a:cs typeface="+mn-lt"/>
            </a:endParaRPr>
          </a:p>
          <a:p>
            <a:r>
              <a:rPr lang="en-US">
                <a:ea typeface="+mn-lt"/>
                <a:cs typeface="+mn-lt"/>
              </a:rPr>
              <a:t>● Make old t-shirts into grocery bags. </a:t>
            </a:r>
            <a:endParaRPr lang="en-US"/>
          </a:p>
          <a:p>
            <a:endParaRPr lang="en-US">
              <a:ea typeface="+mn-lt"/>
              <a:cs typeface="+mn-lt"/>
            </a:endParaRPr>
          </a:p>
          <a:p>
            <a:endParaRPr lang="en-US" sz="2400"/>
          </a:p>
          <a:p>
            <a:endParaRPr lang="en-US" sz="2400"/>
          </a:p>
          <a:p>
            <a:endParaRPr lang="en-US" sz="2400"/>
          </a:p>
          <a:p>
            <a:endParaRPr lang="en-US" sz="2400"/>
          </a:p>
        </p:txBody>
      </p:sp>
      <p:sp>
        <p:nvSpPr>
          <p:cNvPr id="3" name="TextBox 2">
            <a:extLst>
              <a:ext uri="{FF2B5EF4-FFF2-40B4-BE49-F238E27FC236}">
                <a16:creationId xmlns:a16="http://schemas.microsoft.com/office/drawing/2014/main" id="{D60B8799-D821-4E0D-881A-0A8131BDDDD5}"/>
              </a:ext>
            </a:extLst>
          </p:cNvPr>
          <p:cNvSpPr txBox="1"/>
          <p:nvPr/>
        </p:nvSpPr>
        <p:spPr>
          <a:xfrm>
            <a:off x="564776" y="358588"/>
            <a:ext cx="614082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SUSTAINABILITY LIFESTYLE</a:t>
            </a:r>
          </a:p>
        </p:txBody>
      </p:sp>
    </p:spTree>
    <p:extLst>
      <p:ext uri="{BB962C8B-B14F-4D97-AF65-F5344CB8AC3E}">
        <p14:creationId xmlns:p14="http://schemas.microsoft.com/office/powerpoint/2010/main" val="1210064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D71469-1570-4448-B91C-2DA2D866F3C9}"/>
              </a:ext>
            </a:extLst>
          </p:cNvPr>
          <p:cNvSpPr txBox="1"/>
          <p:nvPr/>
        </p:nvSpPr>
        <p:spPr>
          <a:xfrm>
            <a:off x="1461248" y="3200400"/>
            <a:ext cx="60063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 name="TextBox 2">
            <a:extLst>
              <a:ext uri="{FF2B5EF4-FFF2-40B4-BE49-F238E27FC236}">
                <a16:creationId xmlns:a16="http://schemas.microsoft.com/office/drawing/2014/main" id="{EF213820-602D-413A-90BF-9253206401CB}"/>
              </a:ext>
            </a:extLst>
          </p:cNvPr>
          <p:cNvSpPr txBox="1"/>
          <p:nvPr/>
        </p:nvSpPr>
        <p:spPr>
          <a:xfrm>
            <a:off x="672354" y="1712259"/>
            <a:ext cx="9690846"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 Donate old clothing. </a:t>
            </a:r>
          </a:p>
          <a:p>
            <a:endParaRPr lang="en-US">
              <a:ea typeface="+mn-lt"/>
              <a:cs typeface="+mn-lt"/>
            </a:endParaRPr>
          </a:p>
          <a:p>
            <a:r>
              <a:rPr lang="en-US">
                <a:ea typeface="+mn-lt"/>
                <a:cs typeface="+mn-lt"/>
              </a:rPr>
              <a:t>● Hold a club yard sale to repurpose gently used items and donate the proceeds to various environmental charities. </a:t>
            </a:r>
          </a:p>
          <a:p>
            <a:endParaRPr lang="en-US">
              <a:ea typeface="+mn-lt"/>
              <a:cs typeface="+mn-lt"/>
            </a:endParaRPr>
          </a:p>
          <a:p>
            <a:r>
              <a:rPr lang="en-US">
                <a:ea typeface="+mn-lt"/>
                <a:cs typeface="+mn-lt"/>
              </a:rPr>
              <a:t>● Utilize reusable shopping bags. </a:t>
            </a:r>
          </a:p>
          <a:p>
            <a:endParaRPr lang="en-US">
              <a:ea typeface="+mn-lt"/>
              <a:cs typeface="+mn-lt"/>
            </a:endParaRPr>
          </a:p>
          <a:p>
            <a:r>
              <a:rPr lang="en-US">
                <a:ea typeface="+mn-lt"/>
                <a:cs typeface="+mn-lt"/>
              </a:rPr>
              <a:t>● Carry reusable water bottles or travel mugs. </a:t>
            </a:r>
          </a:p>
          <a:p>
            <a:endParaRPr lang="en-US">
              <a:ea typeface="+mn-lt"/>
              <a:cs typeface="+mn-lt"/>
            </a:endParaRPr>
          </a:p>
          <a:p>
            <a:r>
              <a:rPr lang="en-US">
                <a:ea typeface="+mn-lt"/>
                <a:cs typeface="+mn-lt"/>
              </a:rPr>
              <a:t>● Purchase laptop computers rather than desktop computers because they use less energy</a:t>
            </a:r>
            <a:endParaRPr lang="en-US"/>
          </a:p>
        </p:txBody>
      </p:sp>
      <p:sp>
        <p:nvSpPr>
          <p:cNvPr id="4" name="TextBox 3">
            <a:extLst>
              <a:ext uri="{FF2B5EF4-FFF2-40B4-BE49-F238E27FC236}">
                <a16:creationId xmlns:a16="http://schemas.microsoft.com/office/drawing/2014/main" id="{7083095B-2B2B-4B0A-A52B-6A254362681B}"/>
              </a:ext>
            </a:extLst>
          </p:cNvPr>
          <p:cNvSpPr txBox="1"/>
          <p:nvPr/>
        </p:nvSpPr>
        <p:spPr>
          <a:xfrm>
            <a:off x="717177" y="528917"/>
            <a:ext cx="707315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(SUSTAINABILITY LIFESTYLE CONTINUED)</a:t>
            </a:r>
          </a:p>
        </p:txBody>
      </p:sp>
    </p:spTree>
    <p:extLst>
      <p:ext uri="{BB962C8B-B14F-4D97-AF65-F5344CB8AC3E}">
        <p14:creationId xmlns:p14="http://schemas.microsoft.com/office/powerpoint/2010/main" val="3119975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2F971F-1032-4D0D-A5A2-CB7BD6EB5BEF}"/>
              </a:ext>
            </a:extLst>
          </p:cNvPr>
          <p:cNvSpPr txBox="1"/>
          <p:nvPr/>
        </p:nvSpPr>
        <p:spPr>
          <a:xfrm>
            <a:off x="753036" y="313765"/>
            <a:ext cx="647251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WILDLIFE AND DOMESTICATED ANIMALS</a:t>
            </a:r>
          </a:p>
        </p:txBody>
      </p:sp>
      <p:sp>
        <p:nvSpPr>
          <p:cNvPr id="3" name="TextBox 2">
            <a:extLst>
              <a:ext uri="{FF2B5EF4-FFF2-40B4-BE49-F238E27FC236}">
                <a16:creationId xmlns:a16="http://schemas.microsoft.com/office/drawing/2014/main" id="{D047CA9D-D749-428F-BA15-8B3B48E5C700}"/>
              </a:ext>
            </a:extLst>
          </p:cNvPr>
          <p:cNvSpPr txBox="1"/>
          <p:nvPr/>
        </p:nvSpPr>
        <p:spPr>
          <a:xfrm>
            <a:off x="725582" y="895909"/>
            <a:ext cx="10408022"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 Support local animal shelters. </a:t>
            </a:r>
          </a:p>
          <a:p>
            <a:endParaRPr lang="en-US">
              <a:ea typeface="+mn-lt"/>
              <a:cs typeface="+mn-lt"/>
            </a:endParaRPr>
          </a:p>
          <a:p>
            <a:r>
              <a:rPr lang="en-US">
                <a:ea typeface="+mn-lt"/>
                <a:cs typeface="+mn-lt"/>
              </a:rPr>
              <a:t>● Preserve natural habitats to protect wildlife. </a:t>
            </a:r>
          </a:p>
          <a:p>
            <a:endParaRPr lang="en-US">
              <a:ea typeface="+mn-lt"/>
              <a:cs typeface="+mn-lt"/>
            </a:endParaRPr>
          </a:p>
          <a:p>
            <a:r>
              <a:rPr lang="en-US">
                <a:ea typeface="+mn-lt"/>
                <a:cs typeface="+mn-lt"/>
              </a:rPr>
              <a:t>● Advocate for and support regulations that limit light pollution, which is dangerous to nocturnal wildlife and disruptive to ecosystems. </a:t>
            </a:r>
          </a:p>
          <a:p>
            <a:endParaRPr lang="en-US">
              <a:ea typeface="+mn-lt"/>
              <a:cs typeface="+mn-lt"/>
            </a:endParaRPr>
          </a:p>
          <a:p>
            <a:r>
              <a:rPr lang="en-US">
                <a:ea typeface="+mn-lt"/>
                <a:cs typeface="+mn-lt"/>
              </a:rPr>
              <a:t>● Educate the club and the community members about the importance of pollinators and how to create healthy habitats where they can thrive. </a:t>
            </a:r>
          </a:p>
          <a:p>
            <a:endParaRPr lang="en-US">
              <a:ea typeface="+mn-lt"/>
              <a:cs typeface="+mn-lt"/>
            </a:endParaRPr>
          </a:p>
          <a:p>
            <a:r>
              <a:rPr lang="en-US">
                <a:ea typeface="+mn-lt"/>
                <a:cs typeface="+mn-lt"/>
              </a:rPr>
              <a:t>● Support and visit the Callaway Gardens Butterfly House. </a:t>
            </a:r>
          </a:p>
          <a:p>
            <a:endParaRPr lang="en-US">
              <a:ea typeface="+mn-lt"/>
              <a:cs typeface="+mn-lt"/>
            </a:endParaRPr>
          </a:p>
          <a:p>
            <a:r>
              <a:rPr lang="en-US">
                <a:ea typeface="+mn-lt"/>
                <a:cs typeface="+mn-lt"/>
              </a:rPr>
              <a:t>● Educate members or the community on ocean wildlife in peril, such as sea turtles and manatees. </a:t>
            </a:r>
          </a:p>
          <a:p>
            <a:endParaRPr lang="en-US">
              <a:ea typeface="+mn-lt"/>
              <a:cs typeface="+mn-lt"/>
            </a:endParaRPr>
          </a:p>
          <a:p>
            <a:r>
              <a:rPr lang="en-US">
                <a:ea typeface="+mn-lt"/>
                <a:cs typeface="+mn-lt"/>
              </a:rPr>
              <a:t>● Support and visit the Georgia Sea Turtle Center on Jekyll Island. </a:t>
            </a:r>
          </a:p>
          <a:p>
            <a:endParaRPr lang="en-US">
              <a:ea typeface="+mn-lt"/>
              <a:cs typeface="+mn-lt"/>
            </a:endParaRPr>
          </a:p>
          <a:p>
            <a:r>
              <a:rPr lang="en-US">
                <a:ea typeface="+mn-lt"/>
                <a:cs typeface="+mn-lt"/>
              </a:rPr>
              <a:t>● Offer a workshop on building birdhouses and provide information on bird species, their characteristics and behaviors, and their varying habitat requirements. </a:t>
            </a:r>
            <a:endParaRPr lang="en-US"/>
          </a:p>
        </p:txBody>
      </p:sp>
    </p:spTree>
    <p:extLst>
      <p:ext uri="{BB962C8B-B14F-4D97-AF65-F5344CB8AC3E}">
        <p14:creationId xmlns:p14="http://schemas.microsoft.com/office/powerpoint/2010/main" val="1688995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B19AF1-EAF1-43C5-931D-7BEA8D4318DE}"/>
              </a:ext>
            </a:extLst>
          </p:cNvPr>
          <p:cNvSpPr txBox="1"/>
          <p:nvPr/>
        </p:nvSpPr>
        <p:spPr>
          <a:xfrm>
            <a:off x="708212" y="573741"/>
            <a:ext cx="47602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NATURE AND BEAUTIFICATION</a:t>
            </a:r>
          </a:p>
        </p:txBody>
      </p:sp>
      <p:sp>
        <p:nvSpPr>
          <p:cNvPr id="3" name="TextBox 2">
            <a:extLst>
              <a:ext uri="{FF2B5EF4-FFF2-40B4-BE49-F238E27FC236}">
                <a16:creationId xmlns:a16="http://schemas.microsoft.com/office/drawing/2014/main" id="{003E3360-B997-4BEC-833C-498360855BEE}"/>
              </a:ext>
            </a:extLst>
          </p:cNvPr>
          <p:cNvSpPr txBox="1"/>
          <p:nvPr/>
        </p:nvSpPr>
        <p:spPr>
          <a:xfrm>
            <a:off x="662829" y="1299321"/>
            <a:ext cx="10443881"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 Adopt a spot in the community to landscape or maintain existing plants. </a:t>
            </a:r>
          </a:p>
          <a:p>
            <a:endParaRPr lang="en-US">
              <a:ea typeface="+mn-lt"/>
              <a:cs typeface="+mn-lt"/>
            </a:endParaRPr>
          </a:p>
          <a:p>
            <a:r>
              <a:rPr lang="en-US">
                <a:ea typeface="+mn-lt"/>
                <a:cs typeface="+mn-lt"/>
              </a:rPr>
              <a:t>● Sponsor a “Yard of the Month” beautification project that recognizes community enhancement. </a:t>
            </a:r>
          </a:p>
          <a:p>
            <a:endParaRPr lang="en-US">
              <a:ea typeface="+mn-lt"/>
              <a:cs typeface="+mn-lt"/>
            </a:endParaRPr>
          </a:p>
          <a:p>
            <a:r>
              <a:rPr lang="en-US">
                <a:ea typeface="+mn-lt"/>
                <a:cs typeface="+mn-lt"/>
              </a:rPr>
              <a:t>● Plant native plants to Georgia. </a:t>
            </a:r>
          </a:p>
          <a:p>
            <a:endParaRPr lang="en-US">
              <a:ea typeface="+mn-lt"/>
              <a:cs typeface="+mn-lt"/>
            </a:endParaRPr>
          </a:p>
          <a:p>
            <a:r>
              <a:rPr lang="en-US">
                <a:ea typeface="+mn-lt"/>
                <a:cs typeface="+mn-lt"/>
              </a:rPr>
              <a:t>● Provide a program for the club and the community members that highlight the best native plants for food and cover. </a:t>
            </a:r>
          </a:p>
          <a:p>
            <a:endParaRPr lang="en-US">
              <a:ea typeface="+mn-lt"/>
              <a:cs typeface="+mn-lt"/>
            </a:endParaRPr>
          </a:p>
          <a:p>
            <a:r>
              <a:rPr lang="en-US">
                <a:ea typeface="+mn-lt"/>
                <a:cs typeface="+mn-lt"/>
              </a:rPr>
              <a:t>● Establish a biking or hiking trail in the community or maintain an existing trail. </a:t>
            </a:r>
          </a:p>
          <a:p>
            <a:endParaRPr lang="en-US">
              <a:ea typeface="+mn-lt"/>
              <a:cs typeface="+mn-lt"/>
            </a:endParaRPr>
          </a:p>
          <a:p>
            <a:r>
              <a:rPr lang="en-US">
                <a:ea typeface="+mn-lt"/>
                <a:cs typeface="+mn-lt"/>
              </a:rPr>
              <a:t>● Sponsor events to focus on beautiful nature spots. </a:t>
            </a:r>
          </a:p>
          <a:p>
            <a:endParaRPr lang="en-US">
              <a:ea typeface="+mn-lt"/>
              <a:cs typeface="+mn-lt"/>
            </a:endParaRPr>
          </a:p>
          <a:p>
            <a:r>
              <a:rPr lang="en-US">
                <a:ea typeface="+mn-lt"/>
                <a:cs typeface="+mn-lt"/>
              </a:rPr>
              <a:t>● Organize local garden tours. ● Donate funds to a community garden or conservation program </a:t>
            </a:r>
          </a:p>
          <a:p>
            <a:endParaRPr lang="en-US">
              <a:ea typeface="+mn-lt"/>
              <a:cs typeface="+mn-lt"/>
            </a:endParaRPr>
          </a:p>
          <a:p>
            <a:r>
              <a:rPr lang="en-US">
                <a:ea typeface="+mn-lt"/>
                <a:cs typeface="+mn-lt"/>
              </a:rPr>
              <a:t>● Donate funds to a community garden or conservation program </a:t>
            </a:r>
            <a:endParaRPr lang="en-US"/>
          </a:p>
        </p:txBody>
      </p:sp>
    </p:spTree>
    <p:extLst>
      <p:ext uri="{BB962C8B-B14F-4D97-AF65-F5344CB8AC3E}">
        <p14:creationId xmlns:p14="http://schemas.microsoft.com/office/powerpoint/2010/main" val="3381067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8A14AB82-8C48-417E-9B77-129F456E8E88}"/>
              </a:ext>
            </a:extLst>
          </p:cNvPr>
          <p:cNvSpPr>
            <a:spLocks noGrp="1" noChangeArrowheads="1"/>
          </p:cNvSpPr>
          <p:nvPr>
            <p:ph type="title"/>
          </p:nvPr>
        </p:nvSpPr>
        <p:spPr/>
        <p:txBody>
          <a:bodyPr/>
          <a:lstStyle/>
          <a:p>
            <a:endParaRPr lang="en-US" altLang="en-US"/>
          </a:p>
        </p:txBody>
      </p:sp>
      <p:sp>
        <p:nvSpPr>
          <p:cNvPr id="23555" name="Rectangle 3">
            <a:extLst>
              <a:ext uri="{FF2B5EF4-FFF2-40B4-BE49-F238E27FC236}">
                <a16:creationId xmlns:a16="http://schemas.microsoft.com/office/drawing/2014/main" id="{2FCCBF1C-B8A5-4200-8239-C5EB17FA314F}"/>
              </a:ext>
            </a:extLst>
          </p:cNvPr>
          <p:cNvSpPr>
            <a:spLocks noGrp="1" noChangeArrowheads="1"/>
          </p:cNvSpPr>
          <p:nvPr>
            <p:ph idx="1"/>
          </p:nvPr>
        </p:nvSpPr>
        <p:spPr/>
        <p:txBody>
          <a:bodyPr vert="horz" lIns="91440" tIns="45720" rIns="91440" bIns="45720" rtlCol="0" anchor="t">
            <a:normAutofit/>
          </a:bodyPr>
          <a:lstStyle/>
          <a:p>
            <a:r>
              <a:rPr lang="en-US" altLang="en-US" sz="2800" dirty="0"/>
              <a:t>Contacts </a:t>
            </a:r>
          </a:p>
          <a:p>
            <a:endParaRPr lang="en-US" altLang="en-US" sz="2800" dirty="0"/>
          </a:p>
        </p:txBody>
      </p:sp>
      <p:sp>
        <p:nvSpPr>
          <p:cNvPr id="23556" name="Rectangle 4">
            <a:extLst>
              <a:ext uri="{FF2B5EF4-FFF2-40B4-BE49-F238E27FC236}">
                <a16:creationId xmlns:a16="http://schemas.microsoft.com/office/drawing/2014/main" id="{55FCC309-5759-44B6-9CB6-E9A842020DDB}"/>
              </a:ext>
            </a:extLst>
          </p:cNvPr>
          <p:cNvSpPr>
            <a:spLocks noChangeArrowheads="1"/>
          </p:cNvSpPr>
          <p:nvPr/>
        </p:nvSpPr>
        <p:spPr bwMode="auto">
          <a:xfrm>
            <a:off x="1524000" y="2835275"/>
            <a:ext cx="91440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p>
            <a:pPr algn="ctr"/>
            <a:r>
              <a:rPr lang="en-US" altLang="en-US" sz="2800" dirty="0"/>
              <a:t>Georgia Adopt-A-Stream</a:t>
            </a:r>
          </a:p>
          <a:p>
            <a:pPr algn="ctr" eaLnBrk="0" hangingPunct="0"/>
            <a:r>
              <a:rPr lang="en-US" altLang="en-US" sz="2800" dirty="0"/>
              <a:t>404-651-8515</a:t>
            </a:r>
          </a:p>
          <a:p>
            <a:pPr algn="ctr" eaLnBrk="0" hangingPunct="0"/>
            <a:r>
              <a:rPr lang="en-US" altLang="en-US" sz="2800" dirty="0"/>
              <a:t>aas@dnr.ga.gov</a:t>
            </a:r>
          </a:p>
          <a:p>
            <a:pPr algn="ctr" eaLnBrk="0" hangingPunct="0"/>
            <a:r>
              <a:rPr lang="en-US" altLang="en-US" sz="2800" dirty="0">
                <a:hlinkClick r:id="rId2"/>
              </a:rPr>
              <a:t>https://adoptastream.georgia.gov</a:t>
            </a:r>
            <a:endParaRPr lang="en-US" altLang="en-US" sz="2800" dirty="0"/>
          </a:p>
          <a:p>
            <a:pPr eaLnBrk="0" hangingPunct="0"/>
            <a:endParaRPr lang="en-US" altLang="en-US" sz="2800" dirty="0"/>
          </a:p>
        </p:txBody>
      </p:sp>
      <p:pic>
        <p:nvPicPr>
          <p:cNvPr id="23558" name="Picture 6">
            <a:extLst>
              <a:ext uri="{FF2B5EF4-FFF2-40B4-BE49-F238E27FC236}">
                <a16:creationId xmlns:a16="http://schemas.microsoft.com/office/drawing/2014/main" id="{1B9CB04D-82ED-4E39-8E55-00F795684DC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772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7498C4C-650A-4BF5-BFDA-7B8D18E0741B}"/>
              </a:ext>
            </a:extLst>
          </p:cNvPr>
          <p:cNvSpPr>
            <a:spLocks noGrp="1" noChangeArrowheads="1"/>
          </p:cNvSpPr>
          <p:nvPr>
            <p:ph type="title"/>
          </p:nvPr>
        </p:nvSpPr>
        <p:spPr>
          <a:xfrm>
            <a:off x="609095" y="188794"/>
            <a:ext cx="8596668" cy="1320800"/>
          </a:xfrm>
        </p:spPr>
        <p:txBody>
          <a:bodyPr/>
          <a:lstStyle/>
          <a:p>
            <a:endParaRPr lang="en-US" altLang="en-US" dirty="0"/>
          </a:p>
        </p:txBody>
      </p:sp>
      <p:sp>
        <p:nvSpPr>
          <p:cNvPr id="25603" name="Rectangle 3">
            <a:extLst>
              <a:ext uri="{FF2B5EF4-FFF2-40B4-BE49-F238E27FC236}">
                <a16:creationId xmlns:a16="http://schemas.microsoft.com/office/drawing/2014/main" id="{6A76B6F2-BDCD-4ED3-86D5-76D41953399F}"/>
              </a:ext>
            </a:extLst>
          </p:cNvPr>
          <p:cNvSpPr>
            <a:spLocks noGrp="1" noChangeArrowheads="1"/>
          </p:cNvSpPr>
          <p:nvPr>
            <p:ph idx="1"/>
          </p:nvPr>
        </p:nvSpPr>
        <p:spPr>
          <a:xfrm>
            <a:off x="609095" y="1512320"/>
            <a:ext cx="8596668" cy="3880773"/>
          </a:xfrm>
        </p:spPr>
        <p:txBody>
          <a:bodyPr vert="horz" lIns="91440" tIns="45720" rIns="91440" bIns="45720" rtlCol="0" anchor="t">
            <a:normAutofit fontScale="77500" lnSpcReduction="20000"/>
          </a:bodyPr>
          <a:lstStyle/>
          <a:p>
            <a:pPr>
              <a:lnSpc>
                <a:spcPct val="90000"/>
              </a:lnSpc>
            </a:pPr>
            <a:r>
              <a:rPr lang="en-US" altLang="en-US" sz="2400" dirty="0"/>
              <a:t>Recycling Markets Around Georgia</a:t>
            </a:r>
          </a:p>
          <a:p>
            <a:pPr lvl="1">
              <a:lnSpc>
                <a:spcPct val="90000"/>
              </a:lnSpc>
            </a:pPr>
            <a:r>
              <a:rPr lang="en-US" altLang="en-US" sz="2400" dirty="0">
                <a:hlinkClick r:id="rId2"/>
              </a:rPr>
              <a:t>https://docs.google.com/spreadsheets/d/1YtPAVz33qSa7pZrFGgVRajgOeM1T0gHUbXV8fTrheVY/edit#gid=0</a:t>
            </a:r>
            <a:r>
              <a:rPr lang="en-US" altLang="en-US" sz="2400" dirty="0"/>
              <a:t> </a:t>
            </a:r>
          </a:p>
          <a:p>
            <a:pPr>
              <a:lnSpc>
                <a:spcPct val="90000"/>
              </a:lnSpc>
            </a:pPr>
            <a:r>
              <a:rPr lang="en-US" altLang="en-US" sz="2400" dirty="0"/>
              <a:t>Litter in America</a:t>
            </a:r>
          </a:p>
          <a:p>
            <a:pPr lvl="1">
              <a:lnSpc>
                <a:spcPct val="90000"/>
              </a:lnSpc>
            </a:pPr>
            <a:r>
              <a:rPr lang="en-US" altLang="en-US" sz="2400" dirty="0">
                <a:hlinkClick r:id="rId3"/>
              </a:rPr>
              <a:t>https://static1.squarespace.com/static/5c361f2fec4eb7166c0d6773/t/5d67ead3e0d47900019d8150/1567091412225/LitterinAmerica_FactSheet_CostsofLittering.pdf</a:t>
            </a:r>
            <a:r>
              <a:rPr lang="en-US" altLang="en-US" sz="2400" dirty="0"/>
              <a:t> </a:t>
            </a:r>
          </a:p>
          <a:p>
            <a:pPr>
              <a:lnSpc>
                <a:spcPct val="90000"/>
              </a:lnSpc>
              <a:buNone/>
            </a:pPr>
            <a:r>
              <a:rPr lang="en-US" altLang="en-US" sz="2400" dirty="0"/>
              <a:t>     Keep Georgia Beautiful</a:t>
            </a:r>
          </a:p>
          <a:p>
            <a:pPr lvl="1">
              <a:lnSpc>
                <a:spcPct val="90000"/>
              </a:lnSpc>
              <a:buNone/>
            </a:pPr>
            <a:r>
              <a:rPr lang="en-US" altLang="en-US" sz="2400" dirty="0">
                <a:hlinkClick r:id="rId4"/>
              </a:rPr>
              <a:t>https://www.keepgeorgiabeautiful.org/</a:t>
            </a:r>
            <a:r>
              <a:rPr lang="en-US" altLang="en-US" sz="2400" dirty="0"/>
              <a:t> </a:t>
            </a:r>
          </a:p>
          <a:p>
            <a:pPr>
              <a:lnSpc>
                <a:spcPct val="90000"/>
              </a:lnSpc>
            </a:pPr>
            <a:r>
              <a:rPr lang="en-US" altLang="en-US" sz="2400" dirty="0"/>
              <a:t>Community Farmers Markets </a:t>
            </a:r>
          </a:p>
          <a:p>
            <a:pPr lvl="1">
              <a:lnSpc>
                <a:spcPct val="90000"/>
              </a:lnSpc>
            </a:pPr>
            <a:r>
              <a:rPr lang="en-US" altLang="en-US" sz="2400" dirty="0">
                <a:hlinkClick r:id="rId5"/>
              </a:rPr>
              <a:t>http://agr.georgia.gov/community-farmers-markets.aspx</a:t>
            </a:r>
            <a:r>
              <a:rPr lang="en-US" altLang="en-US" sz="2400" dirty="0"/>
              <a:t> </a:t>
            </a:r>
          </a:p>
          <a:p>
            <a:pPr>
              <a:lnSpc>
                <a:spcPct val="90000"/>
              </a:lnSpc>
            </a:pPr>
            <a:r>
              <a:rPr lang="en-US" altLang="en-US" sz="2400" dirty="0"/>
              <a:t>Air Quality Index</a:t>
            </a:r>
          </a:p>
          <a:p>
            <a:pPr lvl="1">
              <a:lnSpc>
                <a:spcPct val="90000"/>
              </a:lnSpc>
            </a:pPr>
            <a:r>
              <a:rPr lang="en-US" altLang="en-US" sz="2400" dirty="0">
                <a:hlinkClick r:id="rId6"/>
              </a:rPr>
              <a:t>https://www3.epa.gov/airnow/aqi_brochure_02_14.pdf</a:t>
            </a:r>
            <a:r>
              <a:rPr lang="en-US" altLang="en-US" sz="2400" dirty="0"/>
              <a:t> </a:t>
            </a:r>
          </a:p>
        </p:txBody>
      </p:sp>
      <p:sp>
        <p:nvSpPr>
          <p:cNvPr id="25605" name="Rectangle 5">
            <a:extLst>
              <a:ext uri="{FF2B5EF4-FFF2-40B4-BE49-F238E27FC236}">
                <a16:creationId xmlns:a16="http://schemas.microsoft.com/office/drawing/2014/main" id="{2B267917-88DF-49EA-B594-95C60D139103}"/>
              </a:ext>
            </a:extLst>
          </p:cNvPr>
          <p:cNvSpPr>
            <a:spLocks noChangeArrowheads="1"/>
          </p:cNvSpPr>
          <p:nvPr/>
        </p:nvSpPr>
        <p:spPr bwMode="auto">
          <a:xfrm>
            <a:off x="5362575" y="269557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5604" name="Picture 4">
            <a:extLst>
              <a:ext uri="{FF2B5EF4-FFF2-40B4-BE49-F238E27FC236}">
                <a16:creationId xmlns:a16="http://schemas.microsoft.com/office/drawing/2014/main" id="{00F525FC-27F0-42CC-B583-154ED2241CED}"/>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485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2CD4421D-4402-4C13-8463-2337DB58CAE4}"/>
              </a:ext>
            </a:extLst>
          </p:cNvPr>
          <p:cNvSpPr>
            <a:spLocks noGrp="1" noChangeArrowheads="1"/>
          </p:cNvSpPr>
          <p:nvPr>
            <p:ph type="title"/>
          </p:nvPr>
        </p:nvSpPr>
        <p:spPr/>
        <p:txBody>
          <a:bodyPr/>
          <a:lstStyle/>
          <a:p>
            <a:endParaRPr lang="en-US" altLang="en-US"/>
          </a:p>
        </p:txBody>
      </p:sp>
      <p:sp>
        <p:nvSpPr>
          <p:cNvPr id="30723" name="Rectangle 3">
            <a:extLst>
              <a:ext uri="{FF2B5EF4-FFF2-40B4-BE49-F238E27FC236}">
                <a16:creationId xmlns:a16="http://schemas.microsoft.com/office/drawing/2014/main" id="{F1CE9954-C405-484E-A1EA-8AF0C6A7683F}"/>
              </a:ext>
            </a:extLst>
          </p:cNvPr>
          <p:cNvSpPr>
            <a:spLocks noGrp="1" noChangeArrowheads="1"/>
          </p:cNvSpPr>
          <p:nvPr>
            <p:ph idx="1"/>
          </p:nvPr>
        </p:nvSpPr>
        <p:spPr/>
        <p:txBody>
          <a:bodyPr vert="horz" lIns="91440" tIns="45720" rIns="91440" bIns="45720" rtlCol="0" anchor="t">
            <a:normAutofit/>
          </a:bodyPr>
          <a:lstStyle/>
          <a:p>
            <a:r>
              <a:rPr lang="en-US" altLang="en-US" sz="2400" dirty="0"/>
              <a:t>Ambient Air Monitoring Program 	</a:t>
            </a:r>
          </a:p>
          <a:p>
            <a:pPr lvl="1"/>
            <a:r>
              <a:rPr lang="en-US" altLang="en-US" sz="2400" dirty="0">
                <a:hlinkClick r:id="rId2"/>
              </a:rPr>
              <a:t>https://airgeorgia.org/</a:t>
            </a:r>
            <a:r>
              <a:rPr lang="en-US" altLang="en-US" sz="2400" dirty="0"/>
              <a:t> </a:t>
            </a:r>
          </a:p>
          <a:p>
            <a:r>
              <a:rPr lang="en-US" altLang="en-US" sz="2400" dirty="0"/>
              <a:t>Georgia Commute Options</a:t>
            </a:r>
          </a:p>
          <a:p>
            <a:pPr lvl="1"/>
            <a:r>
              <a:rPr lang="en-US" altLang="en-US" sz="2400" dirty="0">
                <a:hlinkClick r:id="rId3"/>
              </a:rPr>
              <a:t>https://gacommuteoptions.com/</a:t>
            </a:r>
            <a:r>
              <a:rPr lang="en-US" altLang="en-US" sz="2400" dirty="0"/>
              <a:t> </a:t>
            </a:r>
          </a:p>
        </p:txBody>
      </p:sp>
    </p:spTree>
    <p:extLst>
      <p:ext uri="{BB962C8B-B14F-4D97-AF65-F5344CB8AC3E}">
        <p14:creationId xmlns:p14="http://schemas.microsoft.com/office/powerpoint/2010/main" val="1569001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EAF301F5-0E55-4A6A-97DE-C3BDC972A562}"/>
              </a:ext>
            </a:extLst>
          </p:cNvPr>
          <p:cNvSpPr>
            <a:spLocks noGrp="1" noChangeArrowheads="1"/>
          </p:cNvSpPr>
          <p:nvPr>
            <p:ph type="title"/>
          </p:nvPr>
        </p:nvSpPr>
        <p:spPr/>
        <p:txBody>
          <a:bodyPr/>
          <a:lstStyle/>
          <a:p>
            <a:endParaRPr lang="en-US" altLang="en-US"/>
          </a:p>
        </p:txBody>
      </p:sp>
      <p:sp>
        <p:nvSpPr>
          <p:cNvPr id="27651" name="Rectangle 3">
            <a:extLst>
              <a:ext uri="{FF2B5EF4-FFF2-40B4-BE49-F238E27FC236}">
                <a16:creationId xmlns:a16="http://schemas.microsoft.com/office/drawing/2014/main" id="{AEE9C2B0-1782-4E98-9C68-0E2C20A08588}"/>
              </a:ext>
            </a:extLst>
          </p:cNvPr>
          <p:cNvSpPr>
            <a:spLocks noGrp="1" noChangeArrowheads="1"/>
          </p:cNvSpPr>
          <p:nvPr>
            <p:ph idx="1"/>
          </p:nvPr>
        </p:nvSpPr>
        <p:spPr/>
        <p:txBody>
          <a:bodyPr/>
          <a:lstStyle/>
          <a:p>
            <a:pPr>
              <a:lnSpc>
                <a:spcPct val="90000"/>
              </a:lnSpc>
              <a:buNone/>
            </a:pPr>
            <a:r>
              <a:rPr lang="en-US" altLang="en-US"/>
              <a:t>GFWC Georgia – Environment CSP </a:t>
            </a:r>
          </a:p>
          <a:p>
            <a:pPr>
              <a:lnSpc>
                <a:spcPct val="90000"/>
              </a:lnSpc>
              <a:buNone/>
            </a:pPr>
            <a:r>
              <a:rPr lang="en-US" altLang="en-US"/>
              <a:t>Pages 123 – 128 of 2020-2022 Yearbook as of August 18, 2020 </a:t>
            </a:r>
          </a:p>
          <a:p>
            <a:pPr>
              <a:lnSpc>
                <a:spcPct val="90000"/>
              </a:lnSpc>
              <a:buFontTx/>
              <a:buNone/>
            </a:pPr>
            <a:endParaRPr lang="en-US" altLang="en-US"/>
          </a:p>
          <a:p>
            <a:pPr>
              <a:lnSpc>
                <a:spcPct val="90000"/>
              </a:lnSpc>
              <a:buNone/>
            </a:pPr>
            <a:endParaRPr lang="en-US" altLang="en-US"/>
          </a:p>
        </p:txBody>
      </p:sp>
      <p:pic>
        <p:nvPicPr>
          <p:cNvPr id="27652" name="Picture 4">
            <a:extLst>
              <a:ext uri="{FF2B5EF4-FFF2-40B4-BE49-F238E27FC236}">
                <a16:creationId xmlns:a16="http://schemas.microsoft.com/office/drawing/2014/main" id="{E6AC22B1-A8F5-4532-9DF4-A06321C6EBF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201150" y="0"/>
            <a:ext cx="1466850"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621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055314-3AC9-424F-9696-8560E903058F}"/>
              </a:ext>
            </a:extLst>
          </p:cNvPr>
          <p:cNvSpPr txBox="1"/>
          <p:nvPr/>
        </p:nvSpPr>
        <p:spPr>
          <a:xfrm>
            <a:off x="630072" y="1130490"/>
            <a:ext cx="852503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HEIFER INTERNATIONAL Heifer promotes agroecology, working with farmers to integrate climate-smart agricultural practices to increase resilience and crop production (www.heifer.org/gift-catalog/caring-for-the-earth/index.html). • At your next meeting or community event, set up a table to promote the goal of donating a bee-hive. Wear bee antennae headbands to draw attention to the project. For any donation, offer a packet of wildflower seeds to promote local bee activity. Have information about Heifer and your own club available. </a:t>
            </a:r>
          </a:p>
          <a:p>
            <a:endParaRPr lang="en-US"/>
          </a:p>
          <a:p>
            <a:endParaRPr lang="en-US"/>
          </a:p>
          <a:p>
            <a:r>
              <a:rPr lang="en-US"/>
              <a:t>UNICEF Is your community a child friendly city? UNICEF USA Child Friendly City Initiative brings a flexible, dynamic, child-rights focused framework, communities are improved as neighborhoods become safer, schools and health systems function better, and infrastructure is strengthened for all citizens (www.unicefusa.org/mission/usa/childfriendlycities). • Present information and videos from UNICEF USA initiative about the need for accessible clean water and the significant difference it makes in the lives of women and children (www.unicefusa.org/mission/survival/water)</a:t>
            </a:r>
            <a:endParaRPr lang="en-US">
              <a:cs typeface="Calibri"/>
            </a:endParaRPr>
          </a:p>
        </p:txBody>
      </p:sp>
      <p:sp>
        <p:nvSpPr>
          <p:cNvPr id="5" name="TextBox 4">
            <a:extLst>
              <a:ext uri="{FF2B5EF4-FFF2-40B4-BE49-F238E27FC236}">
                <a16:creationId xmlns:a16="http://schemas.microsoft.com/office/drawing/2014/main" id="{EA7FF870-63E6-47ED-AC6B-71A0268BEFFA}"/>
              </a:ext>
            </a:extLst>
          </p:cNvPr>
          <p:cNvSpPr txBox="1"/>
          <p:nvPr/>
        </p:nvSpPr>
        <p:spPr>
          <a:xfrm>
            <a:off x="9508852" y="558061"/>
            <a:ext cx="21404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7976D153-7858-4498-80D1-B4433F65DABE}"/>
              </a:ext>
            </a:extLst>
          </p:cNvPr>
          <p:cNvSpPr txBox="1"/>
          <p:nvPr/>
        </p:nvSpPr>
        <p:spPr>
          <a:xfrm>
            <a:off x="9155189" y="320409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pic>
        <p:nvPicPr>
          <p:cNvPr id="2" name="Picture 2" descr="A close up of a logo&#10;&#10;Description automatically generated">
            <a:extLst>
              <a:ext uri="{FF2B5EF4-FFF2-40B4-BE49-F238E27FC236}">
                <a16:creationId xmlns:a16="http://schemas.microsoft.com/office/drawing/2014/main" id="{A555B3B2-F7E0-4C4C-A38F-E26C9AEFEE5E}"/>
              </a:ext>
            </a:extLst>
          </p:cNvPr>
          <p:cNvPicPr>
            <a:picLocks noChangeAspect="1"/>
          </p:cNvPicPr>
          <p:nvPr/>
        </p:nvPicPr>
        <p:blipFill>
          <a:blip r:embed="rId2"/>
          <a:stretch>
            <a:fillRect/>
          </a:stretch>
        </p:blipFill>
        <p:spPr>
          <a:xfrm>
            <a:off x="9287435" y="1410770"/>
            <a:ext cx="2743200" cy="1436697"/>
          </a:xfrm>
          <a:prstGeom prst="rect">
            <a:avLst/>
          </a:prstGeom>
        </p:spPr>
      </p:pic>
      <p:pic>
        <p:nvPicPr>
          <p:cNvPr id="3" name="Picture 6" descr="A picture containing drawing, game&#10;&#10;Description automatically generated">
            <a:extLst>
              <a:ext uri="{FF2B5EF4-FFF2-40B4-BE49-F238E27FC236}">
                <a16:creationId xmlns:a16="http://schemas.microsoft.com/office/drawing/2014/main" id="{38A487EF-CECC-410A-9162-55723E52E995}"/>
              </a:ext>
            </a:extLst>
          </p:cNvPr>
          <p:cNvPicPr>
            <a:picLocks noChangeAspect="1"/>
          </p:cNvPicPr>
          <p:nvPr/>
        </p:nvPicPr>
        <p:blipFill>
          <a:blip r:embed="rId3"/>
          <a:stretch>
            <a:fillRect/>
          </a:stretch>
        </p:blipFill>
        <p:spPr>
          <a:xfrm>
            <a:off x="9708776" y="3751729"/>
            <a:ext cx="1900519" cy="1846731"/>
          </a:xfrm>
          <a:prstGeom prst="rect">
            <a:avLst/>
          </a:prstGeom>
        </p:spPr>
      </p:pic>
      <p:sp>
        <p:nvSpPr>
          <p:cNvPr id="7" name="TextBox 6">
            <a:extLst>
              <a:ext uri="{FF2B5EF4-FFF2-40B4-BE49-F238E27FC236}">
                <a16:creationId xmlns:a16="http://schemas.microsoft.com/office/drawing/2014/main" id="{CAF8DE92-FBDE-4A96-84EE-9295DFFE8649}"/>
              </a:ext>
            </a:extLst>
          </p:cNvPr>
          <p:cNvSpPr txBox="1"/>
          <p:nvPr/>
        </p:nvSpPr>
        <p:spPr>
          <a:xfrm>
            <a:off x="3352800" y="555812"/>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2400" b="1" dirty="0">
              <a:cs typeface="Calibri"/>
            </a:endParaRPr>
          </a:p>
        </p:txBody>
      </p:sp>
    </p:spTree>
    <p:extLst>
      <p:ext uri="{BB962C8B-B14F-4D97-AF65-F5344CB8AC3E}">
        <p14:creationId xmlns:p14="http://schemas.microsoft.com/office/powerpoint/2010/main" val="200273744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1505</Words>
  <Application>Microsoft Office PowerPoint</Application>
  <PresentationFormat>Widescreen</PresentationFormat>
  <Paragraphs>180</Paragraphs>
  <Slides>24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Aeonik</vt:lpstr>
      <vt:lpstr>Arial</vt:lpstr>
      <vt:lpstr>Calibri</vt:lpstr>
      <vt:lpstr>Helvetica</vt:lpstr>
      <vt:lpstr>Trebuchet MS</vt:lpstr>
      <vt:lpstr>Wingdings 3</vt:lpstr>
      <vt:lpstr>Facet</vt:lpstr>
      <vt:lpstr>ENVIRONMENT COMMUNITY SERVICE PROGRAM</vt:lpstr>
      <vt:lpstr>PowerPoint Presentation</vt:lpstr>
      <vt:lpstr>PowerPoint Presentation</vt:lpstr>
      <vt:lpstr>PowerPoint Presentation</vt:lpstr>
      <vt:lpstr>Focus of Three Areas of Environment  </vt:lpstr>
      <vt:lpstr>Air</vt:lpstr>
      <vt:lpstr>What You Can Do</vt:lpstr>
      <vt:lpstr>Club Activities</vt:lpstr>
      <vt:lpstr>Land</vt:lpstr>
      <vt:lpstr>What You Can Do</vt:lpstr>
      <vt:lpstr>Club Activities</vt:lpstr>
      <vt:lpstr>Water</vt:lpstr>
      <vt:lpstr>What You Can Do</vt:lpstr>
      <vt:lpstr>PowerPoint Presentation</vt:lpstr>
      <vt:lpstr>Club Activities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Cimi Douglass</cp:lastModifiedBy>
  <cp:revision>74</cp:revision>
  <dcterms:created xsi:type="dcterms:W3CDTF">2020-08-21T18:07:36Z</dcterms:created>
  <dcterms:modified xsi:type="dcterms:W3CDTF">2020-08-25T02:20:50Z</dcterms:modified>
</cp:coreProperties>
</file>